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Roboto"/>
      <p:regular r:id="rId22"/>
      <p:bold r:id="rId23"/>
      <p:italic r:id="rId24"/>
      <p:boldItalic r:id="rId25"/>
    </p:embeddedFont>
    <p:embeddedFont>
      <p:font typeface="Titillium Web"/>
      <p:regular r:id="rId26"/>
      <p:bold r:id="rId27"/>
      <p:italic r:id="rId28"/>
      <p:boldItalic r:id="rId29"/>
    </p:embeddedFont>
    <p:embeddedFont>
      <p:font typeface="Titillium Web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guide id="3" pos="3522">
          <p15:clr>
            <a:srgbClr val="A4A3A4"/>
          </p15:clr>
        </p15:guide>
        <p15:guide id="4" orient="horz" pos="2402">
          <p15:clr>
            <a:srgbClr val="A4A3A4"/>
          </p15:clr>
        </p15:guide>
        <p15:guide id="5" pos="6380">
          <p15:clr>
            <a:srgbClr val="A4A3A4"/>
          </p15:clr>
        </p15:guide>
        <p15:guide id="6" orient="horz" pos="1026">
          <p15:clr>
            <a:srgbClr val="A4A3A4"/>
          </p15:clr>
        </p15:guide>
        <p15:guide id="7" orient="horz" pos="3304">
          <p15:clr>
            <a:srgbClr val="A4A3A4"/>
          </p15:clr>
        </p15:guide>
        <p15:guide id="8" orient="horz" pos="2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4" roundtripDataSignature="AMtx7mjD8y6pkNIqo3ng5klUiKMW6YBz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08F128-5E65-44B3-AB3E-41C61E9A82A8}">
  <a:tblStyle styleId="{5408F128-5E65-44B3-AB3E-41C61E9A82A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 pos="3522"/>
        <p:guide pos="2402" orient="horz"/>
        <p:guide pos="6380"/>
        <p:guide pos="1026" orient="horz"/>
        <p:guide pos="3304" orient="horz"/>
        <p:guide pos="284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Roboto-regular.fntdata"/><Relationship Id="rId21" Type="http://schemas.openxmlformats.org/officeDocument/2006/relationships/slide" Target="slides/slide14.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TitilliumWeb-regular.fntdata"/><Relationship Id="rId25" Type="http://schemas.openxmlformats.org/officeDocument/2006/relationships/font" Target="fonts/Roboto-boldItalic.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TitilliumWeb-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TitilliumWebLight-bold.fntdata"/><Relationship Id="rId30" Type="http://schemas.openxmlformats.org/officeDocument/2006/relationships/font" Target="fonts/TitilliumWebLight-regular.fntdata"/><Relationship Id="rId11" Type="http://schemas.openxmlformats.org/officeDocument/2006/relationships/slide" Target="slides/slide4.xml"/><Relationship Id="rId33" Type="http://schemas.openxmlformats.org/officeDocument/2006/relationships/font" Target="fonts/TitilliumWebLight-boldItalic.fntdata"/><Relationship Id="rId10" Type="http://schemas.openxmlformats.org/officeDocument/2006/relationships/slide" Target="slides/slide3.xml"/><Relationship Id="rId32" Type="http://schemas.openxmlformats.org/officeDocument/2006/relationships/font" Target="fonts/TitilliumWebLight-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aa25e58246_0_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3aa25e58246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aa25e58246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3aa25e58246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aa25e58246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3aa25e58246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a25e58246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3aa25e58246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p:cSld name="Cover slide 1">
    <p:spTree>
      <p:nvGrpSpPr>
        <p:cNvPr id="17" name="Shape 17"/>
        <p:cNvGrpSpPr/>
        <p:nvPr/>
      </p:nvGrpSpPr>
      <p:grpSpPr>
        <a:xfrm>
          <a:off x="0" y="0"/>
          <a:ext cx="0" cy="0"/>
          <a:chOff x="0" y="0"/>
          <a:chExt cx="0" cy="0"/>
        </a:xfrm>
      </p:grpSpPr>
      <p:sp>
        <p:nvSpPr>
          <p:cNvPr id="18" name="Google Shape;18;p13"/>
          <p:cNvSpPr txBox="1"/>
          <p:nvPr>
            <p:ph idx="1" type="body"/>
          </p:nvPr>
        </p:nvSpPr>
        <p:spPr>
          <a:xfrm>
            <a:off x="439738" y="2338387"/>
            <a:ext cx="6608762" cy="258127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4400"/>
              <a:buFont typeface="Arial"/>
              <a:buNone/>
              <a:defRPr b="0" i="0" sz="4400" u="none" cap="none" strike="noStrike">
                <a:solidFill>
                  <a:schemeClr val="lt1"/>
                </a:solidFill>
                <a:latin typeface="Arial"/>
                <a:ea typeface="Arial"/>
                <a:cs typeface="Arial"/>
                <a:sym typeface="Arial"/>
              </a:defRPr>
            </a:lvl1pPr>
            <a:lvl2pPr indent="-228600" lvl="1" marL="914400" marR="0" rtl="0" algn="l">
              <a:lnSpc>
                <a:spcPct val="95000"/>
              </a:lnSpc>
              <a:spcBef>
                <a:spcPts val="500"/>
              </a:spcBef>
              <a:spcAft>
                <a:spcPts val="0"/>
              </a:spcAft>
              <a:buClr>
                <a:schemeClr val="dk2"/>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95000"/>
              </a:lnSpc>
              <a:spcBef>
                <a:spcPts val="500"/>
              </a:spcBef>
              <a:spcAft>
                <a:spcPts val="0"/>
              </a:spcAft>
              <a:buClr>
                <a:srgbClr val="6BB745"/>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95000"/>
              </a:lnSpc>
              <a:spcBef>
                <a:spcPts val="500"/>
              </a:spcBef>
              <a:spcAft>
                <a:spcPts val="0"/>
              </a:spcAft>
              <a:buClr>
                <a:srgbClr val="6BB745"/>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95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3"/>
          <p:cNvSpPr txBox="1"/>
          <p:nvPr>
            <p:ph idx="2" type="body"/>
          </p:nvPr>
        </p:nvSpPr>
        <p:spPr>
          <a:xfrm>
            <a:off x="439738" y="5548294"/>
            <a:ext cx="5656262" cy="733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5000"/>
              </a:lnSpc>
              <a:spcBef>
                <a:spcPts val="500"/>
              </a:spcBef>
              <a:spcAft>
                <a:spcPts val="0"/>
              </a:spcAft>
              <a:buClr>
                <a:schemeClr val="dk2"/>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95000"/>
              </a:lnSpc>
              <a:spcBef>
                <a:spcPts val="500"/>
              </a:spcBef>
              <a:spcAft>
                <a:spcPts val="0"/>
              </a:spcAft>
              <a:buClr>
                <a:srgbClr val="6BB745"/>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95000"/>
              </a:lnSpc>
              <a:spcBef>
                <a:spcPts val="500"/>
              </a:spcBef>
              <a:spcAft>
                <a:spcPts val="0"/>
              </a:spcAft>
              <a:buClr>
                <a:srgbClr val="6BB745"/>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95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13"/>
          <p:cNvSpPr/>
          <p:nvPr>
            <p:ph idx="3" type="pic"/>
          </p:nvPr>
        </p:nvSpPr>
        <p:spPr>
          <a:xfrm>
            <a:off x="7655170" y="-310662"/>
            <a:ext cx="7432430" cy="7408985"/>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21" name="Shape 21"/>
        <p:cNvGrpSpPr/>
        <p:nvPr/>
      </p:nvGrpSpPr>
      <p:grpSpPr>
        <a:xfrm>
          <a:off x="0" y="0"/>
          <a:ext cx="0" cy="0"/>
          <a:chOff x="0" y="0"/>
          <a:chExt cx="0" cy="0"/>
        </a:xfrm>
      </p:grpSpPr>
      <p:sp>
        <p:nvSpPr>
          <p:cNvPr id="22" name="Google Shape;22;p16"/>
          <p:cNvSpPr txBox="1"/>
          <p:nvPr>
            <p:ph type="ctrTitle"/>
          </p:nvPr>
        </p:nvSpPr>
        <p:spPr>
          <a:xfrm>
            <a:off x="439434" y="5211246"/>
            <a:ext cx="4643336" cy="117704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72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16"/>
          <p:cNvSpPr txBox="1"/>
          <p:nvPr>
            <p:ph idx="1" type="body"/>
          </p:nvPr>
        </p:nvSpPr>
        <p:spPr>
          <a:xfrm>
            <a:off x="439738" y="3490931"/>
            <a:ext cx="3189287" cy="1390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11500"/>
              <a:buFont typeface="Arial"/>
              <a:buNone/>
              <a:defRPr b="0" i="0" sz="11500" u="none" cap="none" strike="noStrike">
                <a:solidFill>
                  <a:schemeClr val="lt1"/>
                </a:solidFill>
                <a:latin typeface="Arial"/>
                <a:ea typeface="Arial"/>
                <a:cs typeface="Arial"/>
                <a:sym typeface="Arial"/>
              </a:defRPr>
            </a:lvl1pPr>
            <a:lvl2pPr indent="-228600" lvl="1" marL="914400" marR="0" rtl="0" algn="l">
              <a:lnSpc>
                <a:spcPct val="95000"/>
              </a:lnSpc>
              <a:spcBef>
                <a:spcPts val="500"/>
              </a:spcBef>
              <a:spcAft>
                <a:spcPts val="0"/>
              </a:spcAft>
              <a:buClr>
                <a:schemeClr val="dk2"/>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95000"/>
              </a:lnSpc>
              <a:spcBef>
                <a:spcPts val="500"/>
              </a:spcBef>
              <a:spcAft>
                <a:spcPts val="0"/>
              </a:spcAft>
              <a:buClr>
                <a:srgbClr val="6BB745"/>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95000"/>
              </a:lnSpc>
              <a:spcBef>
                <a:spcPts val="500"/>
              </a:spcBef>
              <a:spcAft>
                <a:spcPts val="0"/>
              </a:spcAft>
              <a:buClr>
                <a:srgbClr val="6BB745"/>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95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16"/>
          <p:cNvSpPr/>
          <p:nvPr>
            <p:ph idx="2" type="pic"/>
          </p:nvPr>
        </p:nvSpPr>
        <p:spPr>
          <a:xfrm>
            <a:off x="7655170" y="-310662"/>
            <a:ext cx="7432430" cy="7408985"/>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33" name="Shape 33"/>
        <p:cNvGrpSpPr/>
        <p:nvPr/>
      </p:nvGrpSpPr>
      <p:grpSpPr>
        <a:xfrm>
          <a:off x="0" y="0"/>
          <a:ext cx="0" cy="0"/>
          <a:chOff x="0" y="0"/>
          <a:chExt cx="0" cy="0"/>
        </a:xfrm>
      </p:grpSpPr>
      <p:sp>
        <p:nvSpPr>
          <p:cNvPr id="34" name="Google Shape;34;p15"/>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3600"/>
              <a:buFont typeface="Arial"/>
              <a:buNone/>
              <a:defRPr b="0" i="0" sz="3600" u="none" cap="none" strike="noStrike">
                <a:solidFill>
                  <a:schemeClr val="lt1"/>
                </a:solidFill>
                <a:latin typeface="Arial"/>
                <a:ea typeface="Arial"/>
                <a:cs typeface="Arial"/>
                <a:sym typeface="Arial"/>
              </a:defRPr>
            </a:lvl1pPr>
            <a:lvl2pPr indent="-330200" lvl="1" marL="914400" marR="0" rtl="0" algn="l">
              <a:lnSpc>
                <a:spcPct val="95000"/>
              </a:lnSpc>
              <a:spcBef>
                <a:spcPts val="500"/>
              </a:spcBef>
              <a:spcAft>
                <a:spcPts val="0"/>
              </a:spcAft>
              <a:buClr>
                <a:schemeClr val="dk2"/>
              </a:buClr>
              <a:buSzPts val="1600"/>
              <a:buFont typeface="Arial"/>
              <a:buChar char="•"/>
              <a:defRPr b="0" i="0" sz="1600" u="none" cap="none" strike="noStrike">
                <a:solidFill>
                  <a:srgbClr val="333333"/>
                </a:solidFill>
                <a:latin typeface="Titillium Web Light"/>
                <a:ea typeface="Titillium Web Light"/>
                <a:cs typeface="Titillium Web Light"/>
                <a:sym typeface="Titillium Web Light"/>
              </a:defRPr>
            </a:lvl2pPr>
            <a:lvl3pPr indent="-355600" lvl="2" marL="13716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3pPr>
            <a:lvl4pPr indent="-355600" lvl="3" marL="18288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4pPr>
            <a:lvl5pPr indent="-355600" lvl="4" marL="2286000" marR="0" rtl="0" algn="l">
              <a:lnSpc>
                <a:spcPct val="9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15"/>
          <p:cNvSpPr txBox="1"/>
          <p:nvPr>
            <p:ph idx="2" type="body"/>
          </p:nvPr>
        </p:nvSpPr>
        <p:spPr>
          <a:xfrm>
            <a:off x="348204" y="2073865"/>
            <a:ext cx="5496416" cy="3892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1600"/>
              <a:buFont typeface="Arial"/>
              <a:buNone/>
              <a:defRPr b="0" i="0" sz="1600" u="none" cap="none" strike="noStrike">
                <a:solidFill>
                  <a:schemeClr val="lt1"/>
                </a:solidFill>
                <a:latin typeface="Titillium Web"/>
                <a:ea typeface="Titillium Web"/>
                <a:cs typeface="Titillium Web"/>
                <a:sym typeface="Titillium Web"/>
              </a:defRPr>
            </a:lvl1pPr>
            <a:lvl2pPr indent="-330200" lvl="1" marL="914400" marR="0" rtl="0" algn="l">
              <a:lnSpc>
                <a:spcPct val="95000"/>
              </a:lnSpc>
              <a:spcBef>
                <a:spcPts val="500"/>
              </a:spcBef>
              <a:spcAft>
                <a:spcPts val="0"/>
              </a:spcAft>
              <a:buClr>
                <a:schemeClr val="lt1"/>
              </a:buClr>
              <a:buSzPts val="1600"/>
              <a:buFont typeface="Arial"/>
              <a:buChar char="•"/>
              <a:defRPr b="0" i="0" sz="1600" u="none" cap="none" strike="noStrike">
                <a:solidFill>
                  <a:schemeClr val="lt1"/>
                </a:solidFill>
                <a:latin typeface="Titillium Web"/>
                <a:ea typeface="Titillium Web"/>
                <a:cs typeface="Titillium Web"/>
                <a:sym typeface="Titillium Web"/>
              </a:defRPr>
            </a:lvl2pPr>
            <a:lvl3pPr indent="-330200" lvl="2" marL="1371600" marR="0" rtl="0" algn="l">
              <a:lnSpc>
                <a:spcPct val="95000"/>
              </a:lnSpc>
              <a:spcBef>
                <a:spcPts val="500"/>
              </a:spcBef>
              <a:spcAft>
                <a:spcPts val="0"/>
              </a:spcAft>
              <a:buClr>
                <a:schemeClr val="lt1"/>
              </a:buClr>
              <a:buSzPts val="1600"/>
              <a:buFont typeface="Arial"/>
              <a:buChar char="•"/>
              <a:defRPr b="0" i="0" sz="1600" u="none" cap="none" strike="noStrike">
                <a:solidFill>
                  <a:schemeClr val="lt1"/>
                </a:solidFill>
                <a:latin typeface="Titillium Web"/>
                <a:ea typeface="Titillium Web"/>
                <a:cs typeface="Titillium Web"/>
                <a:sym typeface="Titillium Web"/>
              </a:defRPr>
            </a:lvl3pPr>
            <a:lvl4pPr indent="-355600" lvl="3" marL="18288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4pPr>
            <a:lvl5pPr indent="-355600" lvl="4" marL="2286000" marR="0" rtl="0" algn="l">
              <a:lnSpc>
                <a:spcPct val="9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15"/>
          <p:cNvSpPr/>
          <p:nvPr>
            <p:ph idx="3" type="pic"/>
          </p:nvPr>
        </p:nvSpPr>
        <p:spPr>
          <a:xfrm>
            <a:off x="6272212" y="1213339"/>
            <a:ext cx="5226627" cy="5226627"/>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p:cSld name="Content slide 3">
    <p:spTree>
      <p:nvGrpSpPr>
        <p:cNvPr id="37" name="Shape 37"/>
        <p:cNvGrpSpPr/>
        <p:nvPr/>
      </p:nvGrpSpPr>
      <p:grpSpPr>
        <a:xfrm>
          <a:off x="0" y="0"/>
          <a:ext cx="0" cy="0"/>
          <a:chOff x="0" y="0"/>
          <a:chExt cx="0" cy="0"/>
        </a:xfrm>
      </p:grpSpPr>
      <p:sp>
        <p:nvSpPr>
          <p:cNvPr id="38" name="Google Shape;38;p17"/>
          <p:cNvSpPr txBox="1"/>
          <p:nvPr>
            <p:ph idx="1" type="body"/>
          </p:nvPr>
        </p:nvSpPr>
        <p:spPr>
          <a:xfrm>
            <a:off x="335770" y="2523665"/>
            <a:ext cx="5477241" cy="57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3600"/>
              <a:buFont typeface="Arial"/>
              <a:buNone/>
              <a:defRPr b="0" i="0" sz="3600" u="none" cap="none" strike="noStrike">
                <a:solidFill>
                  <a:schemeClr val="lt1"/>
                </a:solidFill>
                <a:latin typeface="Arial"/>
                <a:ea typeface="Arial"/>
                <a:cs typeface="Arial"/>
                <a:sym typeface="Arial"/>
              </a:defRPr>
            </a:lvl1pPr>
            <a:lvl2pPr indent="-330200" lvl="1" marL="914400" marR="0" rtl="0" algn="l">
              <a:lnSpc>
                <a:spcPct val="95000"/>
              </a:lnSpc>
              <a:spcBef>
                <a:spcPts val="500"/>
              </a:spcBef>
              <a:spcAft>
                <a:spcPts val="0"/>
              </a:spcAft>
              <a:buClr>
                <a:schemeClr val="dk2"/>
              </a:buClr>
              <a:buSzPts val="1600"/>
              <a:buFont typeface="Arial"/>
              <a:buChar char="•"/>
              <a:defRPr b="0" i="0" sz="1600" u="none" cap="none" strike="noStrike">
                <a:solidFill>
                  <a:srgbClr val="333333"/>
                </a:solidFill>
                <a:latin typeface="Titillium Web Light"/>
                <a:ea typeface="Titillium Web Light"/>
                <a:cs typeface="Titillium Web Light"/>
                <a:sym typeface="Titillium Web Light"/>
              </a:defRPr>
            </a:lvl2pPr>
            <a:lvl3pPr indent="-355600" lvl="2" marL="13716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3pPr>
            <a:lvl4pPr indent="-355600" lvl="3" marL="18288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4pPr>
            <a:lvl5pPr indent="-355600" lvl="4" marL="2286000" marR="0" rtl="0" algn="l">
              <a:lnSpc>
                <a:spcPct val="9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17"/>
          <p:cNvSpPr txBox="1"/>
          <p:nvPr>
            <p:ph idx="2" type="body"/>
          </p:nvPr>
        </p:nvSpPr>
        <p:spPr>
          <a:xfrm>
            <a:off x="348204" y="3384190"/>
            <a:ext cx="5496416" cy="20173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1600"/>
              <a:buFont typeface="Arial"/>
              <a:buNone/>
              <a:defRPr b="0" i="0" sz="1600" u="none" cap="none" strike="noStrike">
                <a:solidFill>
                  <a:schemeClr val="lt1"/>
                </a:solidFill>
                <a:latin typeface="Titillium Web"/>
                <a:ea typeface="Titillium Web"/>
                <a:cs typeface="Titillium Web"/>
                <a:sym typeface="Titillium Web"/>
              </a:defRPr>
            </a:lvl1pPr>
            <a:lvl2pPr indent="-330200" lvl="1" marL="914400" marR="0" rtl="0" algn="l">
              <a:lnSpc>
                <a:spcPct val="95000"/>
              </a:lnSpc>
              <a:spcBef>
                <a:spcPts val="500"/>
              </a:spcBef>
              <a:spcAft>
                <a:spcPts val="0"/>
              </a:spcAft>
              <a:buClr>
                <a:schemeClr val="lt1"/>
              </a:buClr>
              <a:buSzPts val="1600"/>
              <a:buFont typeface="Arial"/>
              <a:buChar char="•"/>
              <a:defRPr b="0" i="0" sz="1600" u="none" cap="none" strike="noStrike">
                <a:solidFill>
                  <a:schemeClr val="lt1"/>
                </a:solidFill>
                <a:latin typeface="Titillium Web"/>
                <a:ea typeface="Titillium Web"/>
                <a:cs typeface="Titillium Web"/>
                <a:sym typeface="Titillium Web"/>
              </a:defRPr>
            </a:lvl2pPr>
            <a:lvl3pPr indent="-330200" lvl="2" marL="1371600" marR="0" rtl="0" algn="l">
              <a:lnSpc>
                <a:spcPct val="95000"/>
              </a:lnSpc>
              <a:spcBef>
                <a:spcPts val="500"/>
              </a:spcBef>
              <a:spcAft>
                <a:spcPts val="0"/>
              </a:spcAft>
              <a:buClr>
                <a:schemeClr val="lt1"/>
              </a:buClr>
              <a:buSzPts val="1600"/>
              <a:buFont typeface="Arial"/>
              <a:buChar char="•"/>
              <a:defRPr b="0" i="0" sz="1600" u="none" cap="none" strike="noStrike">
                <a:solidFill>
                  <a:schemeClr val="lt1"/>
                </a:solidFill>
                <a:latin typeface="Titillium Web"/>
                <a:ea typeface="Titillium Web"/>
                <a:cs typeface="Titillium Web"/>
                <a:sym typeface="Titillium Web"/>
              </a:defRPr>
            </a:lvl3pPr>
            <a:lvl4pPr indent="-355600" lvl="3" marL="18288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4pPr>
            <a:lvl5pPr indent="-355600" lvl="4" marL="2286000" marR="0" rtl="0" algn="l">
              <a:lnSpc>
                <a:spcPct val="9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17"/>
          <p:cNvSpPr/>
          <p:nvPr>
            <p:ph idx="3" type="pic"/>
          </p:nvPr>
        </p:nvSpPr>
        <p:spPr>
          <a:xfrm>
            <a:off x="6272212" y="1213339"/>
            <a:ext cx="5226627" cy="5226627"/>
          </a:xfrm>
          <a:prstGeom prst="ellipse">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4">
  <p:cSld name="Content slide 4">
    <p:spTree>
      <p:nvGrpSpPr>
        <p:cNvPr id="41" name="Shape 41"/>
        <p:cNvGrpSpPr/>
        <p:nvPr/>
      </p:nvGrpSpPr>
      <p:grpSpPr>
        <a:xfrm>
          <a:off x="0" y="0"/>
          <a:ext cx="0" cy="0"/>
          <a:chOff x="0" y="0"/>
          <a:chExt cx="0" cy="0"/>
        </a:xfrm>
      </p:grpSpPr>
      <p:sp>
        <p:nvSpPr>
          <p:cNvPr id="42" name="Google Shape;42;p18"/>
          <p:cNvSpPr txBox="1"/>
          <p:nvPr>
            <p:ph idx="1" type="body"/>
          </p:nvPr>
        </p:nvSpPr>
        <p:spPr>
          <a:xfrm>
            <a:off x="6142681" y="1213339"/>
            <a:ext cx="5477241" cy="57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3600"/>
              <a:buFont typeface="Arial"/>
              <a:buNone/>
              <a:defRPr b="0" i="0" sz="3600" u="none" cap="none" strike="noStrike">
                <a:solidFill>
                  <a:schemeClr val="lt1"/>
                </a:solidFill>
                <a:latin typeface="Arial"/>
                <a:ea typeface="Arial"/>
                <a:cs typeface="Arial"/>
                <a:sym typeface="Arial"/>
              </a:defRPr>
            </a:lvl1pPr>
            <a:lvl2pPr indent="-330200" lvl="1" marL="914400" marR="0" rtl="0" algn="l">
              <a:lnSpc>
                <a:spcPct val="95000"/>
              </a:lnSpc>
              <a:spcBef>
                <a:spcPts val="500"/>
              </a:spcBef>
              <a:spcAft>
                <a:spcPts val="0"/>
              </a:spcAft>
              <a:buClr>
                <a:schemeClr val="dk2"/>
              </a:buClr>
              <a:buSzPts val="1600"/>
              <a:buFont typeface="Arial"/>
              <a:buChar char="•"/>
              <a:defRPr b="0" i="0" sz="1600" u="none" cap="none" strike="noStrike">
                <a:solidFill>
                  <a:srgbClr val="333333"/>
                </a:solidFill>
                <a:latin typeface="Titillium Web Light"/>
                <a:ea typeface="Titillium Web Light"/>
                <a:cs typeface="Titillium Web Light"/>
                <a:sym typeface="Titillium Web Light"/>
              </a:defRPr>
            </a:lvl2pPr>
            <a:lvl3pPr indent="-355600" lvl="2" marL="13716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3pPr>
            <a:lvl4pPr indent="-355600" lvl="3" marL="18288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4pPr>
            <a:lvl5pPr indent="-355600" lvl="4" marL="2286000" marR="0" rtl="0" algn="l">
              <a:lnSpc>
                <a:spcPct val="9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18"/>
          <p:cNvSpPr txBox="1"/>
          <p:nvPr>
            <p:ph idx="2" type="body"/>
          </p:nvPr>
        </p:nvSpPr>
        <p:spPr>
          <a:xfrm>
            <a:off x="6155115" y="2073864"/>
            <a:ext cx="5496416" cy="3892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dk2"/>
              </a:buClr>
              <a:buSzPts val="1600"/>
              <a:buFont typeface="Arial"/>
              <a:buNone/>
              <a:defRPr b="0" i="0" sz="1600" u="none" cap="none" strike="noStrike">
                <a:solidFill>
                  <a:schemeClr val="lt1"/>
                </a:solidFill>
                <a:latin typeface="Titillium Web"/>
                <a:ea typeface="Titillium Web"/>
                <a:cs typeface="Titillium Web"/>
                <a:sym typeface="Titillium Web"/>
              </a:defRPr>
            </a:lvl1pPr>
            <a:lvl2pPr indent="-330200" lvl="1" marL="914400" marR="0" rtl="0" algn="l">
              <a:lnSpc>
                <a:spcPct val="95000"/>
              </a:lnSpc>
              <a:spcBef>
                <a:spcPts val="500"/>
              </a:spcBef>
              <a:spcAft>
                <a:spcPts val="0"/>
              </a:spcAft>
              <a:buClr>
                <a:schemeClr val="lt1"/>
              </a:buClr>
              <a:buSzPts val="1600"/>
              <a:buFont typeface="Arial"/>
              <a:buChar char="•"/>
              <a:defRPr b="0" i="0" sz="1600" u="none" cap="none" strike="noStrike">
                <a:solidFill>
                  <a:schemeClr val="lt1"/>
                </a:solidFill>
                <a:latin typeface="Titillium Web"/>
                <a:ea typeface="Titillium Web"/>
                <a:cs typeface="Titillium Web"/>
                <a:sym typeface="Titillium Web"/>
              </a:defRPr>
            </a:lvl2pPr>
            <a:lvl3pPr indent="-330200" lvl="2" marL="1371600" marR="0" rtl="0" algn="l">
              <a:lnSpc>
                <a:spcPct val="95000"/>
              </a:lnSpc>
              <a:spcBef>
                <a:spcPts val="500"/>
              </a:spcBef>
              <a:spcAft>
                <a:spcPts val="0"/>
              </a:spcAft>
              <a:buClr>
                <a:schemeClr val="lt1"/>
              </a:buClr>
              <a:buSzPts val="1600"/>
              <a:buFont typeface="Arial"/>
              <a:buChar char="•"/>
              <a:defRPr b="0" i="0" sz="1600" u="none" cap="none" strike="noStrike">
                <a:solidFill>
                  <a:schemeClr val="lt1"/>
                </a:solidFill>
                <a:latin typeface="Titillium Web"/>
                <a:ea typeface="Titillium Web"/>
                <a:cs typeface="Titillium Web"/>
                <a:sym typeface="Titillium Web"/>
              </a:defRPr>
            </a:lvl3pPr>
            <a:lvl4pPr indent="-355600" lvl="3" marL="1828800" marR="0" rtl="0" algn="l">
              <a:lnSpc>
                <a:spcPct val="95000"/>
              </a:lnSpc>
              <a:spcBef>
                <a:spcPts val="500"/>
              </a:spcBef>
              <a:spcAft>
                <a:spcPts val="0"/>
              </a:spcAft>
              <a:buClr>
                <a:srgbClr val="6BB745"/>
              </a:buClr>
              <a:buSzPts val="2000"/>
              <a:buFont typeface="Arial"/>
              <a:buChar char="•"/>
              <a:defRPr b="0" i="0" sz="2000" u="none" cap="none" strike="noStrike">
                <a:solidFill>
                  <a:srgbClr val="333333"/>
                </a:solidFill>
                <a:latin typeface="Calibri"/>
                <a:ea typeface="Calibri"/>
                <a:cs typeface="Calibri"/>
                <a:sym typeface="Calibri"/>
              </a:defRPr>
            </a:lvl4pPr>
            <a:lvl5pPr indent="-355600" lvl="4" marL="2286000" marR="0" rtl="0" algn="l">
              <a:lnSpc>
                <a:spcPct val="95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18"/>
          <p:cNvSpPr/>
          <p:nvPr>
            <p:ph idx="3" type="pic"/>
          </p:nvPr>
        </p:nvSpPr>
        <p:spPr>
          <a:xfrm>
            <a:off x="443168" y="1162451"/>
            <a:ext cx="5226627" cy="5226627"/>
          </a:xfrm>
          <a:prstGeom prst="ellipse">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theme" Target="../theme/theme1.xml"/><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slideLayout" Target="../slideLayouts/slideLayout1.xml"/><Relationship Id="rId8"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theme" Target="../theme/theme3.xml"/><Relationship Id="rId5" Type="http://schemas.openxmlformats.org/officeDocument/2006/relationships/image" Target="../media/image6.png"/><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4EA2"/>
        </a:solidFill>
      </p:bgPr>
    </p:bg>
    <p:spTree>
      <p:nvGrpSpPr>
        <p:cNvPr id="9" name="Shape 9"/>
        <p:cNvGrpSpPr/>
        <p:nvPr/>
      </p:nvGrpSpPr>
      <p:grpSpPr>
        <a:xfrm>
          <a:off x="0" y="0"/>
          <a:ext cx="0" cy="0"/>
          <a:chOff x="0" y="0"/>
          <a:chExt cx="0" cy="0"/>
        </a:xfrm>
      </p:grpSpPr>
      <p:pic>
        <p:nvPicPr>
          <p:cNvPr descr="A blue and white gradient&#10;&#10;Description automatically generated" id="10" name="Google Shape;10;p12"/>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A close up of a circle&#10;&#10;Description automatically generated" id="11" name="Google Shape;11;p12"/>
          <p:cNvPicPr preferRelativeResize="0"/>
          <p:nvPr/>
        </p:nvPicPr>
        <p:blipFill rotWithShape="1">
          <a:blip r:embed="rId2">
            <a:alphaModFix/>
          </a:blip>
          <a:srcRect b="0" l="0" r="0" t="0"/>
          <a:stretch/>
        </p:blipFill>
        <p:spPr>
          <a:xfrm rot="10800000">
            <a:off x="7095344" y="0"/>
            <a:ext cx="5096656" cy="6875177"/>
          </a:xfrm>
          <a:prstGeom prst="rect">
            <a:avLst/>
          </a:prstGeom>
          <a:noFill/>
          <a:ln>
            <a:noFill/>
          </a:ln>
        </p:spPr>
      </p:pic>
      <p:pic>
        <p:nvPicPr>
          <p:cNvPr id="12" name="Google Shape;12;p12"/>
          <p:cNvPicPr preferRelativeResize="0"/>
          <p:nvPr/>
        </p:nvPicPr>
        <p:blipFill rotWithShape="1">
          <a:blip r:embed="rId3">
            <a:alphaModFix/>
          </a:blip>
          <a:srcRect b="0" l="0" r="0" t="0"/>
          <a:stretch/>
        </p:blipFill>
        <p:spPr>
          <a:xfrm>
            <a:off x="553751" y="266336"/>
            <a:ext cx="691016" cy="688521"/>
          </a:xfrm>
          <a:prstGeom prst="rect">
            <a:avLst/>
          </a:prstGeom>
          <a:noFill/>
          <a:ln>
            <a:noFill/>
          </a:ln>
        </p:spPr>
      </p:pic>
      <p:sp>
        <p:nvSpPr>
          <p:cNvPr id="13" name="Google Shape;13;p12"/>
          <p:cNvSpPr txBox="1"/>
          <p:nvPr/>
        </p:nvSpPr>
        <p:spPr>
          <a:xfrm>
            <a:off x="1405720" y="266336"/>
            <a:ext cx="29649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lt1"/>
                </a:solidFill>
                <a:latin typeface="Titillium Web"/>
                <a:ea typeface="Titillium Web"/>
                <a:cs typeface="Titillium Web"/>
                <a:sym typeface="Titillium Web"/>
              </a:rPr>
              <a:t>HEI-TRAIN. HEI Transformation for Entrepreneurship and AI-Driven Innovation</a:t>
            </a:r>
            <a:endParaRPr b="0" sz="1200">
              <a:solidFill>
                <a:schemeClr val="lt1"/>
              </a:solidFill>
              <a:latin typeface="Calibri"/>
              <a:ea typeface="Calibri"/>
              <a:cs typeface="Calibri"/>
              <a:sym typeface="Calibri"/>
            </a:endParaRPr>
          </a:p>
        </p:txBody>
      </p:sp>
      <p:pic>
        <p:nvPicPr>
          <p:cNvPr id="14" name="Google Shape;14;p12"/>
          <p:cNvPicPr preferRelativeResize="0"/>
          <p:nvPr/>
        </p:nvPicPr>
        <p:blipFill rotWithShape="1">
          <a:blip r:embed="rId4">
            <a:alphaModFix/>
          </a:blip>
          <a:srcRect b="0" l="0" r="0" t="0"/>
          <a:stretch/>
        </p:blipFill>
        <p:spPr>
          <a:xfrm>
            <a:off x="9386605" y="84373"/>
            <a:ext cx="1055370" cy="1052446"/>
          </a:xfrm>
          <a:prstGeom prst="rect">
            <a:avLst/>
          </a:prstGeom>
          <a:noFill/>
          <a:ln>
            <a:noFill/>
          </a:ln>
        </p:spPr>
      </p:pic>
      <p:pic>
        <p:nvPicPr>
          <p:cNvPr id="15" name="Google Shape;15;p12"/>
          <p:cNvPicPr preferRelativeResize="0"/>
          <p:nvPr/>
        </p:nvPicPr>
        <p:blipFill rotWithShape="1">
          <a:blip r:embed="rId5">
            <a:alphaModFix/>
          </a:blip>
          <a:srcRect b="0" l="0" r="0" t="0"/>
          <a:stretch/>
        </p:blipFill>
        <p:spPr>
          <a:xfrm>
            <a:off x="6496802" y="266336"/>
            <a:ext cx="2295844" cy="593460"/>
          </a:xfrm>
          <a:prstGeom prst="rect">
            <a:avLst/>
          </a:prstGeom>
          <a:noFill/>
          <a:ln>
            <a:noFill/>
          </a:ln>
        </p:spPr>
      </p:pic>
      <p:pic>
        <p:nvPicPr>
          <p:cNvPr id="16" name="Google Shape;16;p12"/>
          <p:cNvPicPr preferRelativeResize="0"/>
          <p:nvPr/>
        </p:nvPicPr>
        <p:blipFill rotWithShape="1">
          <a:blip r:embed="rId6">
            <a:alphaModFix/>
          </a:blip>
          <a:srcRect b="0" l="0" r="0" t="0"/>
          <a:stretch/>
        </p:blipFill>
        <p:spPr>
          <a:xfrm>
            <a:off x="4719435" y="266336"/>
            <a:ext cx="1183408" cy="5893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7"/>
    <p:sldLayoutId id="2147483650"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cxnSp>
        <p:nvCxnSpPr>
          <p:cNvPr id="26" name="Google Shape;26;p14"/>
          <p:cNvCxnSpPr/>
          <p:nvPr/>
        </p:nvCxnSpPr>
        <p:spPr>
          <a:xfrm>
            <a:off x="0" y="960000"/>
            <a:ext cx="12192000" cy="0"/>
          </a:xfrm>
          <a:prstGeom prst="straightConnector1">
            <a:avLst/>
          </a:prstGeom>
          <a:noFill/>
          <a:ln cap="flat" cmpd="sng" w="9525">
            <a:solidFill>
              <a:srgbClr val="D8D8D8">
                <a:alpha val="40000"/>
              </a:srgbClr>
            </a:solidFill>
            <a:prstDash val="solid"/>
            <a:round/>
            <a:headEnd len="sm" w="sm" type="none"/>
            <a:tailEnd len="sm" w="sm" type="none"/>
          </a:ln>
        </p:spPr>
      </p:cxnSp>
      <p:pic>
        <p:nvPicPr>
          <p:cNvPr descr="A blue screen with white text&#10;&#10;Description automatically generated" id="27" name="Google Shape;27;p14"/>
          <p:cNvPicPr preferRelativeResize="0"/>
          <p:nvPr/>
        </p:nvPicPr>
        <p:blipFill rotWithShape="1">
          <a:blip r:embed="rId1">
            <a:alphaModFix/>
          </a:blip>
          <a:srcRect b="0" l="0" r="0" t="13998"/>
          <a:stretch/>
        </p:blipFill>
        <p:spPr>
          <a:xfrm>
            <a:off x="0" y="0"/>
            <a:ext cx="14176456" cy="6858000"/>
          </a:xfrm>
          <a:prstGeom prst="rect">
            <a:avLst/>
          </a:prstGeom>
          <a:noFill/>
          <a:ln>
            <a:noFill/>
          </a:ln>
        </p:spPr>
      </p:pic>
      <p:pic>
        <p:nvPicPr>
          <p:cNvPr id="28" name="Google Shape;28;p14"/>
          <p:cNvPicPr preferRelativeResize="0"/>
          <p:nvPr/>
        </p:nvPicPr>
        <p:blipFill rotWithShape="1">
          <a:blip r:embed="rId2">
            <a:alphaModFix/>
          </a:blip>
          <a:srcRect b="0" l="0" r="0" t="0"/>
          <a:stretch/>
        </p:blipFill>
        <p:spPr>
          <a:xfrm>
            <a:off x="553751" y="266336"/>
            <a:ext cx="691016" cy="688521"/>
          </a:xfrm>
          <a:prstGeom prst="rect">
            <a:avLst/>
          </a:prstGeom>
          <a:noFill/>
          <a:ln>
            <a:noFill/>
          </a:ln>
        </p:spPr>
      </p:pic>
      <p:sp>
        <p:nvSpPr>
          <p:cNvPr id="29" name="Google Shape;29;p14"/>
          <p:cNvSpPr txBox="1"/>
          <p:nvPr/>
        </p:nvSpPr>
        <p:spPr>
          <a:xfrm>
            <a:off x="1405720" y="266336"/>
            <a:ext cx="29649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lt1"/>
                </a:solidFill>
                <a:latin typeface="Titillium Web"/>
                <a:ea typeface="Titillium Web"/>
                <a:cs typeface="Titillium Web"/>
                <a:sym typeface="Titillium Web"/>
              </a:rPr>
              <a:t>HEI-TRAIN. HEI Transformation for Entrepreneurship and AI-Driven Innovation</a:t>
            </a:r>
            <a:endParaRPr b="0" sz="1200">
              <a:solidFill>
                <a:schemeClr val="lt1"/>
              </a:solidFill>
              <a:latin typeface="Calibri"/>
              <a:ea typeface="Calibri"/>
              <a:cs typeface="Calibri"/>
              <a:sym typeface="Calibri"/>
            </a:endParaRPr>
          </a:p>
        </p:txBody>
      </p:sp>
      <p:pic>
        <p:nvPicPr>
          <p:cNvPr id="30" name="Google Shape;30;p14"/>
          <p:cNvPicPr preferRelativeResize="0"/>
          <p:nvPr/>
        </p:nvPicPr>
        <p:blipFill rotWithShape="1">
          <a:blip r:embed="rId3">
            <a:alphaModFix/>
          </a:blip>
          <a:srcRect b="0" l="0" r="0" t="0"/>
          <a:stretch/>
        </p:blipFill>
        <p:spPr>
          <a:xfrm>
            <a:off x="9386605" y="84373"/>
            <a:ext cx="1055370" cy="1052446"/>
          </a:xfrm>
          <a:prstGeom prst="rect">
            <a:avLst/>
          </a:prstGeom>
          <a:noFill/>
          <a:ln>
            <a:noFill/>
          </a:ln>
        </p:spPr>
      </p:pic>
      <p:pic>
        <p:nvPicPr>
          <p:cNvPr id="31" name="Google Shape;31;p14"/>
          <p:cNvPicPr preferRelativeResize="0"/>
          <p:nvPr/>
        </p:nvPicPr>
        <p:blipFill rotWithShape="1">
          <a:blip r:embed="rId4">
            <a:alphaModFix/>
          </a:blip>
          <a:srcRect b="0" l="0" r="0" t="0"/>
          <a:stretch/>
        </p:blipFill>
        <p:spPr>
          <a:xfrm>
            <a:off x="6496802" y="266336"/>
            <a:ext cx="2295844" cy="593460"/>
          </a:xfrm>
          <a:prstGeom prst="rect">
            <a:avLst/>
          </a:prstGeom>
          <a:noFill/>
          <a:ln>
            <a:noFill/>
          </a:ln>
        </p:spPr>
      </p:pic>
      <p:pic>
        <p:nvPicPr>
          <p:cNvPr id="32" name="Google Shape;32;p14"/>
          <p:cNvPicPr preferRelativeResize="0"/>
          <p:nvPr/>
        </p:nvPicPr>
        <p:blipFill rotWithShape="1">
          <a:blip r:embed="rId5">
            <a:alphaModFix/>
          </a:blip>
          <a:srcRect b="0" l="0" r="0" t="0"/>
          <a:stretch/>
        </p:blipFill>
        <p:spPr>
          <a:xfrm>
            <a:off x="4719435" y="266336"/>
            <a:ext cx="1183408" cy="5893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linkedin.com/in/yevhen-vavrykiv/" TargetMode="External"/><Relationship Id="rId4" Type="http://schemas.openxmlformats.org/officeDocument/2006/relationships/hyperlink" Target="https://cortance.com/" TargetMode="External"/><Relationship Id="rId5" Type="http://schemas.openxmlformats.org/officeDocument/2006/relationships/hyperlink" Target="https://calendly.com/cortance/45min" TargetMode="External"/><Relationship Id="rId6" Type="http://schemas.openxmlformats.org/officeDocument/2006/relationships/hyperlink" Target="https://cortance.com/" TargetMode="External"/><Relationship Id="rId7" Type="http://schemas.openxmlformats.org/officeDocument/2006/relationships/hyperlink" Target="https://calendly.com/cortance/45min" TargetMode="External"/><Relationship Id="rId8"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idx="1" type="body"/>
          </p:nvPr>
        </p:nvSpPr>
        <p:spPr>
          <a:xfrm>
            <a:off x="439738" y="2338387"/>
            <a:ext cx="6608762" cy="25812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b="1" lang="en-US"/>
              <a:t>Cortance</a:t>
            </a:r>
            <a:endParaRPr b="1"/>
          </a:p>
        </p:txBody>
      </p:sp>
      <p:sp>
        <p:nvSpPr>
          <p:cNvPr id="50" name="Google Shape;50;p1"/>
          <p:cNvSpPr txBox="1"/>
          <p:nvPr>
            <p:ph idx="2" type="body"/>
          </p:nvPr>
        </p:nvSpPr>
        <p:spPr>
          <a:xfrm>
            <a:off x="439738" y="4716380"/>
            <a:ext cx="5656262" cy="15653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Font typeface="Arial"/>
              <a:buNone/>
            </a:pPr>
            <a:r>
              <a:rPr lang="en-US">
                <a:latin typeface="Titillium Web"/>
                <a:ea typeface="Titillium Web"/>
                <a:cs typeface="Titillium Web"/>
                <a:sym typeface="Titillium Web"/>
              </a:rPr>
              <a:t>A</a:t>
            </a:r>
            <a:r>
              <a:rPr lang="en-US">
                <a:latin typeface="Titillium Web"/>
                <a:ea typeface="Titillium Web"/>
                <a:cs typeface="Titillium Web"/>
                <a:sym typeface="Titillium Web"/>
              </a:rPr>
              <a:t> marketplace with an AI-Powered Expert Matching System that matches professionally vetted developers to create or scale a project development team.</a:t>
            </a:r>
            <a:endParaRPr>
              <a:latin typeface="Titillium Web"/>
              <a:ea typeface="Titillium Web"/>
              <a:cs typeface="Titillium Web"/>
              <a:sym typeface="Titillium Web"/>
            </a:endParaRPr>
          </a:p>
          <a:p>
            <a:pPr indent="0" lvl="0" marL="0" rtl="0" algn="l">
              <a:lnSpc>
                <a:spcPct val="100000"/>
              </a:lnSpc>
              <a:spcBef>
                <a:spcPts val="1000"/>
              </a:spcBef>
              <a:spcAft>
                <a:spcPts val="0"/>
              </a:spcAft>
              <a:buSzPts val="1800"/>
              <a:buFont typeface="Arial"/>
              <a:buNone/>
            </a:pPr>
            <a:r>
              <a:t/>
            </a:r>
            <a:endParaRPr/>
          </a:p>
        </p:txBody>
      </p:sp>
      <p:pic>
        <p:nvPicPr>
          <p:cNvPr id="51" name="Google Shape;51;p1" title="Logo_01 (2).png"/>
          <p:cNvPicPr preferRelativeResize="0"/>
          <p:nvPr>
            <p:ph idx="3" type="pic"/>
          </p:nvPr>
        </p:nvPicPr>
        <p:blipFill rotWithShape="1">
          <a:blip r:embed="rId3">
            <a:alphaModFix/>
          </a:blip>
          <a:srcRect b="159" l="0" r="0" t="159"/>
          <a:stretch/>
        </p:blipFill>
        <p:spPr>
          <a:xfrm>
            <a:off x="7655170" y="-310662"/>
            <a:ext cx="7432500" cy="74091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Market potential</a:t>
            </a:r>
            <a:endParaRPr/>
          </a:p>
        </p:txBody>
      </p:sp>
      <p:sp>
        <p:nvSpPr>
          <p:cNvPr id="113" name="Google Shape;113;p8"/>
          <p:cNvSpPr txBox="1"/>
          <p:nvPr>
            <p:ph idx="2" type="body"/>
          </p:nvPr>
        </p:nvSpPr>
        <p:spPr>
          <a:xfrm>
            <a:off x="348204" y="2073865"/>
            <a:ext cx="5496416" cy="38925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be very precise. These are our top 4 ICP in the market among the Startup and Product companies.</a:t>
            </a:r>
            <a:endParaRPr/>
          </a:p>
          <a:p>
            <a:pPr indent="0" lvl="0" marL="0" rtl="0" algn="l">
              <a:spcBef>
                <a:spcPts val="0"/>
              </a:spcBef>
              <a:spcAft>
                <a:spcPts val="0"/>
              </a:spcAft>
              <a:buNone/>
            </a:pPr>
            <a:r>
              <a:t/>
            </a:r>
            <a:endParaRPr/>
          </a:p>
          <a:p>
            <a:pPr indent="-330200" lvl="0" marL="457200" rtl="0" algn="l">
              <a:spcBef>
                <a:spcPts val="0"/>
              </a:spcBef>
              <a:spcAft>
                <a:spcPts val="0"/>
              </a:spcAft>
              <a:buClr>
                <a:schemeClr val="lt1"/>
              </a:buClr>
              <a:buSzPts val="1600"/>
              <a:buChar char="-"/>
            </a:pPr>
            <a:r>
              <a:rPr lang="en-US"/>
              <a:t>ICP 1 – “The Non-Technical Founders Who Needs a Real Team, Fast”;</a:t>
            </a:r>
            <a:br>
              <a:rPr lang="en-US"/>
            </a:br>
            <a:endParaRPr/>
          </a:p>
          <a:p>
            <a:pPr indent="-330200" lvl="0" marL="457200" rtl="0" algn="l">
              <a:spcBef>
                <a:spcPts val="0"/>
              </a:spcBef>
              <a:spcAft>
                <a:spcPts val="0"/>
              </a:spcAft>
              <a:buClr>
                <a:schemeClr val="lt1"/>
              </a:buClr>
              <a:buSzPts val="1600"/>
              <a:buChar char="-"/>
            </a:pPr>
            <a:r>
              <a:rPr lang="en-US"/>
              <a:t>ICP 2 – “The Overloaded CTOs Who Needs Capacity.”;</a:t>
            </a:r>
            <a:br>
              <a:rPr lang="en-US"/>
            </a:br>
            <a:endParaRPr/>
          </a:p>
          <a:p>
            <a:pPr indent="-330200" lvl="0" marL="457200" rtl="0" algn="l">
              <a:spcBef>
                <a:spcPts val="0"/>
              </a:spcBef>
              <a:spcAft>
                <a:spcPts val="0"/>
              </a:spcAft>
              <a:buClr>
                <a:schemeClr val="lt1"/>
              </a:buClr>
              <a:buSzPts val="1600"/>
              <a:buChar char="-"/>
            </a:pPr>
            <a:r>
              <a:rPr lang="en-US"/>
              <a:t>ICP 3 – “Revenue-Driven Leaders in High-Cost Markets”;</a:t>
            </a:r>
            <a:br>
              <a:rPr lang="en-US"/>
            </a:br>
            <a:endParaRPr/>
          </a:p>
          <a:p>
            <a:pPr indent="-330200" lvl="0" marL="457200" rtl="0" algn="l">
              <a:spcBef>
                <a:spcPts val="0"/>
              </a:spcBef>
              <a:spcAft>
                <a:spcPts val="0"/>
              </a:spcAft>
              <a:buClr>
                <a:schemeClr val="lt1"/>
              </a:buClr>
              <a:buSzPts val="1600"/>
              <a:buChar char="-"/>
            </a:pPr>
            <a:r>
              <a:rPr lang="en-US"/>
              <a:t>ICP 4 – “Product Studios, Venture Builders, and Agencies with Overflow”</a:t>
            </a:r>
            <a:endParaRPr/>
          </a:p>
          <a:p>
            <a:pPr indent="0" lvl="0" marL="0" rtl="0" algn="l">
              <a:lnSpc>
                <a:spcPct val="100000"/>
              </a:lnSpc>
              <a:spcBef>
                <a:spcPts val="0"/>
              </a:spcBef>
              <a:spcAft>
                <a:spcPts val="0"/>
              </a:spcAft>
              <a:buSzPts val="1600"/>
              <a:buNone/>
            </a:pPr>
            <a:r>
              <a:t/>
            </a:r>
            <a:endParaRPr/>
          </a:p>
        </p:txBody>
      </p:sp>
      <p:pic>
        <p:nvPicPr>
          <p:cNvPr id="114" name="Google Shape;114;p8" title="creating-an-ideal-customer-profile-final-01.jpg"/>
          <p:cNvPicPr preferRelativeResize="0"/>
          <p:nvPr>
            <p:ph idx="3" type="pic"/>
          </p:nvPr>
        </p:nvPicPr>
        <p:blipFill rotWithShape="1">
          <a:blip r:embed="rId3">
            <a:alphaModFix/>
          </a:blip>
          <a:srcRect b="14314" l="24459" r="23342" t="6901"/>
          <a:stretch/>
        </p:blipFill>
        <p:spPr>
          <a:xfrm>
            <a:off x="6272212" y="1213339"/>
            <a:ext cx="5226600" cy="52266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aa25e58246_0_50"/>
          <p:cNvSpPr txBox="1"/>
          <p:nvPr>
            <p:ph idx="1" type="body"/>
          </p:nvPr>
        </p:nvSpPr>
        <p:spPr>
          <a:xfrm>
            <a:off x="335770" y="1213340"/>
            <a:ext cx="54771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Pains we're sorting out for the mentioned ICPs:</a:t>
            </a:r>
            <a:endParaRPr/>
          </a:p>
        </p:txBody>
      </p:sp>
      <p:sp>
        <p:nvSpPr>
          <p:cNvPr id="120" name="Google Shape;120;g3aa25e58246_0_50"/>
          <p:cNvSpPr txBox="1"/>
          <p:nvPr>
            <p:ph idx="2" type="body"/>
          </p:nvPr>
        </p:nvSpPr>
        <p:spPr>
          <a:xfrm>
            <a:off x="348200" y="2472599"/>
            <a:ext cx="5496300" cy="349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Can’t close local devs (too expensive, too slow);</a:t>
            </a:r>
            <a:endParaRPr/>
          </a:p>
          <a:p>
            <a:pPr indent="0" lvl="0" marL="0" rtl="0" algn="l">
              <a:spcBef>
                <a:spcPts val="0"/>
              </a:spcBef>
              <a:spcAft>
                <a:spcPts val="0"/>
              </a:spcAft>
              <a:buNone/>
            </a:pPr>
            <a:r>
              <a:rPr lang="en-US"/>
              <a:t>- Doesn’t know how to vet technical talent;</a:t>
            </a:r>
            <a:endParaRPr/>
          </a:p>
          <a:p>
            <a:pPr indent="0" lvl="0" marL="0" rtl="0" algn="l">
              <a:spcBef>
                <a:spcPts val="0"/>
              </a:spcBef>
              <a:spcAft>
                <a:spcPts val="0"/>
              </a:spcAft>
              <a:buNone/>
            </a:pPr>
            <a:r>
              <a:rPr lang="en-US"/>
              <a:t>- Product roadmap is blocked by hiring;</a:t>
            </a:r>
            <a:endParaRPr/>
          </a:p>
          <a:p>
            <a:pPr indent="0" lvl="0" marL="0" rtl="0" algn="l">
              <a:spcBef>
                <a:spcPts val="0"/>
              </a:spcBef>
              <a:spcAft>
                <a:spcPts val="0"/>
              </a:spcAft>
              <a:buNone/>
            </a:pPr>
            <a:r>
              <a:rPr lang="en-US"/>
              <a:t>- Inability to always hire full-time staff for each working wave;</a:t>
            </a:r>
            <a:endParaRPr/>
          </a:p>
          <a:p>
            <a:pPr indent="0" lvl="0" marL="0" rtl="0" algn="l">
              <a:spcBef>
                <a:spcPts val="0"/>
              </a:spcBef>
              <a:spcAft>
                <a:spcPts val="0"/>
              </a:spcAft>
              <a:buNone/>
            </a:pPr>
            <a:r>
              <a:rPr lang="en-US"/>
              <a:t>- Need extra capacity quickly, and quality must be high.</a:t>
            </a:r>
            <a:endParaRPr/>
          </a:p>
          <a:p>
            <a:pPr indent="0" lvl="0" marL="0" rtl="0" algn="l">
              <a:lnSpc>
                <a:spcPct val="100000"/>
              </a:lnSpc>
              <a:spcBef>
                <a:spcPts val="0"/>
              </a:spcBef>
              <a:spcAft>
                <a:spcPts val="0"/>
              </a:spcAft>
              <a:buSzPts val="1600"/>
              <a:buNone/>
            </a:pPr>
            <a:r>
              <a:t/>
            </a:r>
            <a:endParaRPr/>
          </a:p>
        </p:txBody>
      </p:sp>
      <p:pic>
        <p:nvPicPr>
          <p:cNvPr id="121" name="Google Shape;121;g3aa25e58246_0_50" title="ogimage@2x.png"/>
          <p:cNvPicPr preferRelativeResize="0"/>
          <p:nvPr>
            <p:ph idx="3" type="pic"/>
          </p:nvPr>
        </p:nvPicPr>
        <p:blipFill rotWithShape="1">
          <a:blip r:embed="rId3">
            <a:alphaModFix/>
          </a:blip>
          <a:srcRect b="0" l="23757" r="23752" t="0"/>
          <a:stretch/>
        </p:blipFill>
        <p:spPr>
          <a:xfrm>
            <a:off x="6272212" y="1213339"/>
            <a:ext cx="5226600" cy="52266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Team</a:t>
            </a:r>
            <a:endParaRPr/>
          </a:p>
        </p:txBody>
      </p:sp>
      <p:sp>
        <p:nvSpPr>
          <p:cNvPr id="127" name="Google Shape;127;p9"/>
          <p:cNvSpPr txBox="1"/>
          <p:nvPr>
            <p:ph idx="2" type="body"/>
          </p:nvPr>
        </p:nvSpPr>
        <p:spPr>
          <a:xfrm>
            <a:off x="348200" y="2073875"/>
            <a:ext cx="5686500" cy="389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lang="en-US"/>
              <a:t>Our C-level structure is standard. We are a team of two co-founders, with me as the CEO and my partner, Alex Korniienko, as the CTO. </a:t>
            </a:r>
            <a:br>
              <a:rPr lang="en-US"/>
            </a:br>
            <a:br>
              <a:rPr lang="en-US"/>
            </a:br>
            <a:r>
              <a:rPr lang="en-US"/>
              <a:t>Both of us have nearly 10 years of experience in the IT industry. I`ve been working in sales and business development, while Alex specialises in development, leading projects and teams of varying complexity. Both of us have worked closely with clients, which has enabled us to understand the issues and market factors involved in sourcing and supplying the right tech candidates from both management and technical levels. </a:t>
            </a:r>
            <a:br>
              <a:rPr lang="en-US"/>
            </a:br>
            <a:br>
              <a:rPr lang="en-US"/>
            </a:br>
            <a:r>
              <a:rPr lang="en-US"/>
              <a:t>Combining our experience has allowed us to create a well-structured, centralised ecosystem that addresses current market needs, aligns with the latest technologies and approaches, and, importantly, addresses hurdles in global tech talent hirings.</a:t>
            </a:r>
            <a:endParaRPr/>
          </a:p>
        </p:txBody>
      </p:sp>
      <p:pic>
        <p:nvPicPr>
          <p:cNvPr id="128" name="Google Shape;128;p9" title="photo_2025-12-02_10-57-14.jpg"/>
          <p:cNvPicPr preferRelativeResize="0"/>
          <p:nvPr>
            <p:ph idx="3" type="pic"/>
          </p:nvPr>
        </p:nvPicPr>
        <p:blipFill rotWithShape="1">
          <a:blip r:embed="rId3">
            <a:alphaModFix/>
          </a:blip>
          <a:srcRect b="7878" l="-1286" r="9375" t="23188"/>
          <a:stretch/>
        </p:blipFill>
        <p:spPr>
          <a:xfrm>
            <a:off x="6272212" y="1213339"/>
            <a:ext cx="5226600" cy="52266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What you need</a:t>
            </a:r>
            <a:endParaRPr/>
          </a:p>
        </p:txBody>
      </p:sp>
      <p:sp>
        <p:nvSpPr>
          <p:cNvPr id="134" name="Google Shape;134;p10"/>
          <p:cNvSpPr txBox="1"/>
          <p:nvPr>
            <p:ph idx="2" type="body"/>
          </p:nvPr>
        </p:nvSpPr>
        <p:spPr>
          <a:xfrm>
            <a:off x="348204" y="2073865"/>
            <a:ext cx="5496416" cy="38925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lang="en-US"/>
              <a:t>To </a:t>
            </a:r>
            <a:r>
              <a:rPr lang="en-US"/>
              <a:t>achieve</a:t>
            </a:r>
            <a:r>
              <a:rPr lang="en-US"/>
              <a:t> our goal for 2026:</a:t>
            </a:r>
            <a:br>
              <a:rPr lang="en-US"/>
            </a:br>
            <a:br>
              <a:rPr lang="en-US"/>
            </a:br>
            <a:r>
              <a:rPr lang="en-US"/>
              <a:t>– 8–12 paying startup/product clients;</a:t>
            </a:r>
            <a:endParaRPr/>
          </a:p>
          <a:p>
            <a:pPr indent="0" lvl="0" marL="0" rtl="0" algn="l">
              <a:lnSpc>
                <a:spcPct val="100000"/>
              </a:lnSpc>
              <a:spcBef>
                <a:spcPts val="0"/>
              </a:spcBef>
              <a:spcAft>
                <a:spcPts val="0"/>
              </a:spcAft>
              <a:buSzPts val="1600"/>
              <a:buNone/>
            </a:pPr>
            <a:r>
              <a:rPr lang="en-US"/>
              <a:t>– 12–21 active billed developers;</a:t>
            </a:r>
            <a:br>
              <a:rPr lang="en-US"/>
            </a:br>
            <a:br>
              <a:rPr lang="en-US"/>
            </a:br>
            <a:r>
              <a:rPr lang="en-US"/>
              <a:t>We’re raising €100k specifically for Lead Generation, GTM &amp; Sales, as well as the tools needed to support them. </a:t>
            </a:r>
            <a:br>
              <a:rPr lang="en-US"/>
            </a:br>
            <a:br>
              <a:rPr lang="en-US"/>
            </a:br>
            <a:r>
              <a:rPr lang="en-US"/>
              <a:t>Product, operations, and delivery are managed efficiently by the founding team, and current cash flow covers these areas.</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1600"/>
              <a:buNone/>
            </a:pPr>
            <a:r>
              <a:t/>
            </a:r>
            <a:endParaRPr/>
          </a:p>
        </p:txBody>
      </p:sp>
      <p:pic>
        <p:nvPicPr>
          <p:cNvPr id="135" name="Google Shape;135;p10" title="achieve_learning_goals_35350735_s.jpg"/>
          <p:cNvPicPr preferRelativeResize="0"/>
          <p:nvPr>
            <p:ph idx="3" type="pic"/>
          </p:nvPr>
        </p:nvPicPr>
        <p:blipFill rotWithShape="1">
          <a:blip r:embed="rId3">
            <a:alphaModFix/>
          </a:blip>
          <a:srcRect b="0" l="34119" r="190" t="0"/>
          <a:stretch/>
        </p:blipFill>
        <p:spPr>
          <a:xfrm>
            <a:off x="6272212" y="1213339"/>
            <a:ext cx="5226600" cy="52266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Contacts</a:t>
            </a:r>
            <a:endParaRPr/>
          </a:p>
        </p:txBody>
      </p:sp>
      <p:sp>
        <p:nvSpPr>
          <p:cNvPr id="141" name="Google Shape;141;p11"/>
          <p:cNvSpPr txBox="1"/>
          <p:nvPr>
            <p:ph idx="2" type="body"/>
          </p:nvPr>
        </p:nvSpPr>
        <p:spPr>
          <a:xfrm>
            <a:off x="348200" y="1931200"/>
            <a:ext cx="5496300" cy="456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en-US"/>
              <a:t>Yevhen Vavrykiv,</a:t>
            </a:r>
            <a:r>
              <a:rPr lang="en-US"/>
              <a:t> </a:t>
            </a:r>
            <a:r>
              <a:rPr b="1" lang="en-US"/>
              <a:t>CEO &amp; Co-founder of Cortance</a:t>
            </a:r>
            <a:br>
              <a:rPr b="1" lang="en-US"/>
            </a:br>
            <a:br>
              <a:rPr b="1" lang="en-US"/>
            </a:br>
            <a:r>
              <a:rPr b="1" lang="en-US"/>
              <a:t>Email: </a:t>
            </a:r>
            <a:br>
              <a:rPr b="1" lang="en-US"/>
            </a:br>
            <a:r>
              <a:rPr lang="en-US"/>
              <a:t>yevhen.vavrykiv@cortance.com   </a:t>
            </a:r>
            <a:br>
              <a:rPr lang="en-US"/>
            </a:br>
            <a:r>
              <a:rPr b="1" lang="en-US"/>
              <a:t>LinkedIn: </a:t>
            </a:r>
            <a:br>
              <a:rPr b="1" lang="en-US"/>
            </a:br>
            <a:r>
              <a:rPr lang="en-US" u="sng">
                <a:hlinkClick r:id="rId3"/>
              </a:rPr>
              <a:t>https://www.linkedin.com/in/yevhen-vavrykiv/</a:t>
            </a:r>
            <a:br>
              <a:rPr lang="en-US" u="sng"/>
            </a:br>
            <a:br>
              <a:rPr lang="en-US" u="sng"/>
            </a:br>
            <a:r>
              <a:rPr b="1" lang="en-US"/>
              <a:t>Oleksandr Korniienko,</a:t>
            </a:r>
            <a:r>
              <a:rPr lang="en-US"/>
              <a:t> </a:t>
            </a:r>
            <a:r>
              <a:rPr b="1" lang="en-US"/>
              <a:t>CTO &amp; Co-founder of Cortance</a:t>
            </a:r>
            <a:br>
              <a:rPr b="1" lang="en-US"/>
            </a:br>
            <a:br>
              <a:rPr b="1" lang="en-US"/>
            </a:br>
            <a:r>
              <a:rPr b="1" lang="en-US"/>
              <a:t>Email: </a:t>
            </a:r>
            <a:br>
              <a:rPr b="1" lang="en-US"/>
            </a:br>
            <a:r>
              <a:rPr lang="en-US"/>
              <a:t>alex.korniienko@cortance.com</a:t>
            </a:r>
            <a:br>
              <a:rPr lang="en-US"/>
            </a:br>
            <a:r>
              <a:rPr b="1" lang="en-US"/>
              <a:t>LinkedIn: </a:t>
            </a:r>
            <a:br>
              <a:rPr b="1" lang="en-US"/>
            </a:br>
            <a:r>
              <a:rPr lang="en-US"/>
              <a:t>https://www.linkedin.com/in/alex-korniienko/</a:t>
            </a:r>
            <a:br>
              <a:rPr lang="en-US"/>
            </a:br>
            <a:endParaRPr u="sng"/>
          </a:p>
          <a:p>
            <a:pPr indent="0" lvl="0" marL="0" rtl="0" algn="l">
              <a:lnSpc>
                <a:spcPct val="115000"/>
              </a:lnSpc>
              <a:spcBef>
                <a:spcPts val="0"/>
              </a:spcBef>
              <a:spcAft>
                <a:spcPts val="0"/>
              </a:spcAft>
              <a:buNone/>
            </a:pPr>
            <a:r>
              <a:rPr b="1" lang="en-US"/>
              <a:t>Company website: </a:t>
            </a:r>
            <a:br>
              <a:rPr b="1" lang="en-US"/>
            </a:br>
            <a:r>
              <a:rPr lang="en-US" u="sng">
                <a:hlinkClick r:id="rId4"/>
              </a:rPr>
              <a:t>https://cortance.com</a:t>
            </a:r>
            <a:r>
              <a:rPr lang="en-US"/>
              <a:t> </a:t>
            </a:r>
            <a:br>
              <a:rPr b="1" lang="en-US"/>
            </a:br>
            <a:r>
              <a:rPr b="1" lang="en-US"/>
              <a:t>Book a meeting link: </a:t>
            </a:r>
            <a:br>
              <a:rPr b="1" lang="en-US"/>
            </a:br>
            <a:r>
              <a:rPr lang="en-US" u="sng">
                <a:hlinkClick r:id="rId5"/>
              </a:rPr>
              <a:t>https://calendly.com/cortance/45min</a:t>
            </a:r>
            <a:r>
              <a:rPr lang="en-US"/>
              <a:t>                              </a:t>
            </a:r>
            <a:endParaRPr/>
          </a:p>
          <a:p>
            <a:pPr indent="0" lvl="0" marL="0" rtl="0" algn="l">
              <a:lnSpc>
                <a:spcPct val="100000"/>
              </a:lnSpc>
              <a:spcBef>
                <a:spcPts val="0"/>
              </a:spcBef>
              <a:spcAft>
                <a:spcPts val="0"/>
              </a:spcAft>
              <a:buSzPts val="1600"/>
              <a:buNone/>
            </a:pPr>
            <a:br>
              <a:rPr lang="en-US" u="sng"/>
            </a:br>
            <a:br>
              <a:rPr lang="en-US" u="sng"/>
            </a:br>
            <a:endParaRPr u="sng"/>
          </a:p>
          <a:p>
            <a:pPr indent="0" lvl="0" marL="0" rtl="0" algn="l">
              <a:lnSpc>
                <a:spcPct val="115000"/>
              </a:lnSpc>
              <a:spcBef>
                <a:spcPts val="0"/>
              </a:spcBef>
              <a:spcAft>
                <a:spcPts val="0"/>
              </a:spcAft>
              <a:buNone/>
            </a:pPr>
            <a:r>
              <a:rPr b="1" lang="en-US"/>
              <a:t>Company website</a:t>
            </a:r>
            <a:r>
              <a:rPr b="1" lang="en-US"/>
              <a:t>: </a:t>
            </a:r>
            <a:br>
              <a:rPr b="1" lang="en-US"/>
            </a:br>
            <a:r>
              <a:rPr lang="en-US" u="sng">
                <a:hlinkClick r:id="rId6"/>
              </a:rPr>
              <a:t>https://cortance.com</a:t>
            </a:r>
            <a:r>
              <a:rPr lang="en-US"/>
              <a:t> </a:t>
            </a:r>
            <a:br>
              <a:rPr b="1" lang="en-US"/>
            </a:br>
            <a:r>
              <a:rPr b="1" lang="en-US"/>
              <a:t>Book a meeting link: </a:t>
            </a:r>
            <a:br>
              <a:rPr b="1" lang="en-US"/>
            </a:br>
            <a:r>
              <a:rPr lang="en-US" u="sng">
                <a:hlinkClick r:id="rId7"/>
              </a:rPr>
              <a:t>https://calendly.com/cortance/45min</a:t>
            </a:r>
            <a:r>
              <a:rPr lang="en-US"/>
              <a:t>                              </a:t>
            </a:r>
            <a:endParaRPr/>
          </a:p>
          <a:p>
            <a:pPr indent="0" lvl="0" marL="0" rtl="0" algn="l">
              <a:lnSpc>
                <a:spcPct val="100000"/>
              </a:lnSpc>
              <a:spcBef>
                <a:spcPts val="0"/>
              </a:spcBef>
              <a:spcAft>
                <a:spcPts val="0"/>
              </a:spcAft>
              <a:buSzPts val="1600"/>
              <a:buNone/>
            </a:pPr>
            <a:r>
              <a:t/>
            </a:r>
            <a:endParaRPr b="1" sz="1050">
              <a:solidFill>
                <a:srgbClr val="000000"/>
              </a:solidFill>
              <a:highlight>
                <a:srgbClr val="FFFFFF"/>
              </a:highlight>
              <a:latin typeface="Roboto"/>
              <a:ea typeface="Roboto"/>
              <a:cs typeface="Roboto"/>
              <a:sym typeface="Roboto"/>
            </a:endParaRPr>
          </a:p>
        </p:txBody>
      </p:sp>
      <p:pic>
        <p:nvPicPr>
          <p:cNvPr id="142" name="Google Shape;142;p11" title="250926_161052_Telikova.jpg"/>
          <p:cNvPicPr preferRelativeResize="0"/>
          <p:nvPr>
            <p:ph idx="3" type="pic"/>
          </p:nvPr>
        </p:nvPicPr>
        <p:blipFill rotWithShape="1">
          <a:blip r:embed="rId8">
            <a:alphaModFix/>
          </a:blip>
          <a:srcRect b="-6740" l="12349" r="12349" t="-6164"/>
          <a:stretch/>
        </p:blipFill>
        <p:spPr>
          <a:xfrm>
            <a:off x="6272212" y="1213339"/>
            <a:ext cx="5226600" cy="52266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Problem</a:t>
            </a:r>
            <a:endParaRPr/>
          </a:p>
        </p:txBody>
      </p:sp>
      <p:sp>
        <p:nvSpPr>
          <p:cNvPr id="57" name="Google Shape;57;p2"/>
          <p:cNvSpPr txBox="1"/>
          <p:nvPr>
            <p:ph idx="2" type="body"/>
          </p:nvPr>
        </p:nvSpPr>
        <p:spPr>
          <a:xfrm>
            <a:off x="348204" y="2073865"/>
            <a:ext cx="5496416" cy="38925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Traditional developer search requires:</a:t>
            </a:r>
            <a:endParaRPr/>
          </a:p>
          <a:p>
            <a:pPr indent="-330200" lvl="0" marL="457200" rtl="0" algn="l">
              <a:lnSpc>
                <a:spcPct val="115000"/>
              </a:lnSpc>
              <a:spcBef>
                <a:spcPts val="1200"/>
              </a:spcBef>
              <a:spcAft>
                <a:spcPts val="0"/>
              </a:spcAft>
              <a:buClr>
                <a:schemeClr val="lt1"/>
              </a:buClr>
              <a:buSzPts val="1600"/>
              <a:buFont typeface="Titillium Web"/>
              <a:buChar char="●"/>
            </a:pPr>
            <a:r>
              <a:rPr lang="en-US"/>
              <a:t>Switching between vendors to find the right candidate (No existing centralised platform);</a:t>
            </a:r>
            <a:endParaRPr/>
          </a:p>
          <a:p>
            <a:pPr indent="-330200" lvl="0" marL="457200" rtl="0" algn="l">
              <a:lnSpc>
                <a:spcPct val="115000"/>
              </a:lnSpc>
              <a:spcBef>
                <a:spcPts val="0"/>
              </a:spcBef>
              <a:spcAft>
                <a:spcPts val="0"/>
              </a:spcAft>
              <a:buClr>
                <a:schemeClr val="lt1"/>
              </a:buClr>
              <a:buSzPts val="1600"/>
              <a:buFont typeface="Titillium Web"/>
              <a:buChar char="●"/>
            </a:pPr>
            <a:r>
              <a:rPr lang="en-US"/>
              <a:t>Manual form filling with dozens of fields (if there is a request form or platform);</a:t>
            </a:r>
            <a:endParaRPr/>
          </a:p>
          <a:p>
            <a:pPr indent="-330200" lvl="0" marL="457200" rtl="0" algn="l">
              <a:lnSpc>
                <a:spcPct val="115000"/>
              </a:lnSpc>
              <a:spcBef>
                <a:spcPts val="0"/>
              </a:spcBef>
              <a:spcAft>
                <a:spcPts val="0"/>
              </a:spcAft>
              <a:buClr>
                <a:schemeClr val="lt1"/>
              </a:buClr>
              <a:buSzPts val="1600"/>
              <a:buFont typeface="Titillium Web"/>
              <a:buChar char="●"/>
            </a:pPr>
            <a:r>
              <a:rPr lang="en-US"/>
              <a:t>Understanding complex filter combinations (if there is a searching platform);</a:t>
            </a:r>
            <a:endParaRPr/>
          </a:p>
          <a:p>
            <a:pPr indent="-330200" lvl="0" marL="457200" rtl="0" algn="l">
              <a:lnSpc>
                <a:spcPct val="115000"/>
              </a:lnSpc>
              <a:spcBef>
                <a:spcPts val="0"/>
              </a:spcBef>
              <a:spcAft>
                <a:spcPts val="0"/>
              </a:spcAft>
              <a:buClr>
                <a:schemeClr val="lt1"/>
              </a:buClr>
              <a:buSzPts val="1600"/>
              <a:buFont typeface="Titillium Web"/>
              <a:buChar char="●"/>
            </a:pPr>
            <a:r>
              <a:rPr lang="en-US"/>
              <a:t>Multiple iterations to refine searches;</a:t>
            </a:r>
            <a:endParaRPr/>
          </a:p>
          <a:p>
            <a:pPr indent="-330200" lvl="0" marL="457200" rtl="0" algn="l">
              <a:lnSpc>
                <a:spcPct val="115000"/>
              </a:lnSpc>
              <a:spcBef>
                <a:spcPts val="0"/>
              </a:spcBef>
              <a:spcAft>
                <a:spcPts val="0"/>
              </a:spcAft>
              <a:buClr>
                <a:schemeClr val="lt1"/>
              </a:buClr>
              <a:buSzPts val="1600"/>
              <a:buFont typeface="Titillium Web"/>
              <a:buChar char="●"/>
            </a:pPr>
            <a:r>
              <a:rPr lang="en-US"/>
              <a:t>Time-consuming proposal receiving.</a:t>
            </a:r>
            <a:endParaRPr/>
          </a:p>
          <a:p>
            <a:pPr indent="-304800" lvl="0" marL="457200" rtl="0" algn="l">
              <a:lnSpc>
                <a:spcPct val="115000"/>
              </a:lnSpc>
              <a:spcBef>
                <a:spcPts val="0"/>
              </a:spcBef>
              <a:spcAft>
                <a:spcPts val="0"/>
              </a:spcAft>
              <a:buClr>
                <a:srgbClr val="24292F"/>
              </a:buClr>
              <a:buSzPts val="1200"/>
              <a:buFont typeface="Titillium Web"/>
              <a:buChar char="●"/>
            </a:pPr>
            <a:r>
              <a:t/>
            </a:r>
            <a:endParaRPr/>
          </a:p>
          <a:p>
            <a:pPr indent="0" lvl="0" marL="0" rtl="0" algn="l">
              <a:lnSpc>
                <a:spcPct val="100000"/>
              </a:lnSpc>
              <a:spcBef>
                <a:spcPts val="1200"/>
              </a:spcBef>
              <a:spcAft>
                <a:spcPts val="0"/>
              </a:spcAft>
              <a:buSzPts val="1600"/>
              <a:buNone/>
            </a:pPr>
            <a:r>
              <a:t/>
            </a:r>
            <a:endParaRPr/>
          </a:p>
        </p:txBody>
      </p:sp>
      <p:pic>
        <p:nvPicPr>
          <p:cNvPr id="58" name="Google Shape;58;p2" title="Screenshot 2025-12-02 at 12.53.26.png"/>
          <p:cNvPicPr preferRelativeResize="0"/>
          <p:nvPr>
            <p:ph idx="3" type="pic"/>
          </p:nvPr>
        </p:nvPicPr>
        <p:blipFill rotWithShape="1">
          <a:blip r:embed="rId3">
            <a:alphaModFix/>
          </a:blip>
          <a:srcRect b="894" l="18519" r="25579" t="13868"/>
          <a:stretch/>
        </p:blipFill>
        <p:spPr>
          <a:xfrm>
            <a:off x="6272212" y="1213339"/>
            <a:ext cx="5226600" cy="52266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Solution</a:t>
            </a:r>
            <a:endParaRPr/>
          </a:p>
        </p:txBody>
      </p:sp>
      <p:sp>
        <p:nvSpPr>
          <p:cNvPr id="64" name="Google Shape;64;p3"/>
          <p:cNvSpPr txBox="1"/>
          <p:nvPr>
            <p:ph idx="2" type="body"/>
          </p:nvPr>
        </p:nvSpPr>
        <p:spPr>
          <a:xfrm>
            <a:off x="348204" y="2073865"/>
            <a:ext cx="5496416" cy="38925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AI-Powered Expert Matching System</a:t>
            </a:r>
            <a:endParaRPr/>
          </a:p>
          <a:p>
            <a:pPr indent="-330200" lvl="0" marL="457200" rtl="0" algn="l">
              <a:lnSpc>
                <a:spcPct val="115000"/>
              </a:lnSpc>
              <a:spcBef>
                <a:spcPts val="1200"/>
              </a:spcBef>
              <a:spcAft>
                <a:spcPts val="0"/>
              </a:spcAft>
              <a:buClr>
                <a:schemeClr val="lt1"/>
              </a:buClr>
              <a:buSzPts val="1600"/>
              <a:buFont typeface="Titillium Web"/>
              <a:buChar char="●"/>
            </a:pPr>
            <a:r>
              <a:rPr lang="en-US"/>
              <a:t>Accepts natural language input;</a:t>
            </a:r>
            <a:endParaRPr/>
          </a:p>
          <a:p>
            <a:pPr indent="-330200" lvl="0" marL="457200" rtl="0" algn="l">
              <a:lnSpc>
                <a:spcPct val="115000"/>
              </a:lnSpc>
              <a:spcBef>
                <a:spcPts val="0"/>
              </a:spcBef>
              <a:spcAft>
                <a:spcPts val="0"/>
              </a:spcAft>
              <a:buClr>
                <a:schemeClr val="lt1"/>
              </a:buClr>
              <a:buSzPts val="1600"/>
              <a:buFont typeface="Titillium Web"/>
              <a:buChar char="●"/>
            </a:pPr>
            <a:r>
              <a:rPr lang="en-US"/>
              <a:t>Automatically generates structured filters;</a:t>
            </a:r>
            <a:endParaRPr/>
          </a:p>
          <a:p>
            <a:pPr indent="-330200" lvl="0" marL="457200" rtl="0" algn="l">
              <a:lnSpc>
                <a:spcPct val="115000"/>
              </a:lnSpc>
              <a:spcBef>
                <a:spcPts val="0"/>
              </a:spcBef>
              <a:spcAft>
                <a:spcPts val="0"/>
              </a:spcAft>
              <a:buClr>
                <a:schemeClr val="lt1"/>
              </a:buClr>
              <a:buSzPts val="1600"/>
              <a:buFont typeface="Titillium Web"/>
              <a:buChar char="●"/>
            </a:pPr>
            <a:r>
              <a:rPr lang="en-US"/>
              <a:t>Returns precise matches instantly;</a:t>
            </a:r>
            <a:endParaRPr/>
          </a:p>
          <a:p>
            <a:pPr indent="-330200" lvl="0" marL="457200" rtl="0" algn="l">
              <a:lnSpc>
                <a:spcPct val="115000"/>
              </a:lnSpc>
              <a:spcBef>
                <a:spcPts val="0"/>
              </a:spcBef>
              <a:spcAft>
                <a:spcPts val="0"/>
              </a:spcAft>
              <a:buClr>
                <a:schemeClr val="lt1"/>
              </a:buClr>
              <a:buSzPts val="1600"/>
              <a:buFont typeface="Titillium Web"/>
              <a:buChar char="●"/>
            </a:pPr>
            <a:r>
              <a:rPr lang="en-US"/>
              <a:t>Streamlines proposal creation;</a:t>
            </a:r>
            <a:endParaRPr/>
          </a:p>
          <a:p>
            <a:pPr indent="-330200" lvl="0" marL="457200" rtl="0" algn="l">
              <a:lnSpc>
                <a:spcPct val="115000"/>
              </a:lnSpc>
              <a:spcBef>
                <a:spcPts val="0"/>
              </a:spcBef>
              <a:spcAft>
                <a:spcPts val="0"/>
              </a:spcAft>
              <a:buClr>
                <a:schemeClr val="lt1"/>
              </a:buClr>
              <a:buSzPts val="1600"/>
              <a:buFont typeface="Titillium Web"/>
              <a:buChar char="●"/>
            </a:pPr>
            <a:r>
              <a:rPr lang="en-US"/>
              <a:t>Proposes following actions;</a:t>
            </a:r>
            <a:br>
              <a:rPr lang="en-US"/>
            </a:br>
            <a:endParaRPr/>
          </a:p>
          <a:p>
            <a:pPr indent="0" lvl="0" marL="0" rtl="0" algn="l">
              <a:lnSpc>
                <a:spcPct val="100000"/>
              </a:lnSpc>
              <a:spcBef>
                <a:spcPts val="1200"/>
              </a:spcBef>
              <a:spcAft>
                <a:spcPts val="0"/>
              </a:spcAft>
              <a:buSzPts val="1600"/>
              <a:buNone/>
            </a:pPr>
            <a:r>
              <a:t/>
            </a:r>
            <a:endParaRPr/>
          </a:p>
        </p:txBody>
      </p:sp>
      <p:pic>
        <p:nvPicPr>
          <p:cNvPr id="65" name="Google Shape;65;p3" title="Screenshot 2025-12-02 at 11.26.12.png"/>
          <p:cNvPicPr preferRelativeResize="0"/>
          <p:nvPr>
            <p:ph idx="3" type="pic"/>
          </p:nvPr>
        </p:nvPicPr>
        <p:blipFill rotWithShape="1">
          <a:blip r:embed="rId3">
            <a:alphaModFix/>
          </a:blip>
          <a:srcRect b="0" l="2480" r="2471" t="0"/>
          <a:stretch/>
        </p:blipFill>
        <p:spPr>
          <a:xfrm>
            <a:off x="6272212" y="1213339"/>
            <a:ext cx="5226600" cy="52266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aa25e58246_0_13"/>
          <p:cNvSpPr txBox="1"/>
          <p:nvPr>
            <p:ph idx="1" type="body"/>
          </p:nvPr>
        </p:nvSpPr>
        <p:spPr>
          <a:xfrm>
            <a:off x="335770" y="1213340"/>
            <a:ext cx="54771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How it works</a:t>
            </a:r>
            <a:endParaRPr/>
          </a:p>
        </p:txBody>
      </p:sp>
      <p:sp>
        <p:nvSpPr>
          <p:cNvPr id="71" name="Google Shape;71;g3aa25e58246_0_13"/>
          <p:cNvSpPr txBox="1"/>
          <p:nvPr>
            <p:ph idx="2" type="body"/>
          </p:nvPr>
        </p:nvSpPr>
        <p:spPr>
          <a:xfrm>
            <a:off x="348204" y="2073865"/>
            <a:ext cx="5496300" cy="3892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User describes requirements in plain English, for example, "Need Senior PHP Backend Engineer with 4+ years experience in payment gateways, RabbitMQ, CQRS, DDD. English C1+, available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system applies filters to the expert database and returns matching candidates with the following Actions proposed: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View expert profiles;</a:t>
            </a:r>
            <a:endParaRPr/>
          </a:p>
          <a:p>
            <a:pPr indent="0" lvl="0" marL="0" rtl="0" algn="l">
              <a:spcBef>
                <a:spcPts val="0"/>
              </a:spcBef>
              <a:spcAft>
                <a:spcPts val="0"/>
              </a:spcAft>
              <a:buNone/>
            </a:pPr>
            <a:r>
              <a:rPr lang="en-US"/>
              <a:t>- Get contact information;</a:t>
            </a:r>
            <a:endParaRPr/>
          </a:p>
          <a:p>
            <a:pPr indent="0" lvl="0" marL="0" rtl="0" algn="l">
              <a:spcBef>
                <a:spcPts val="0"/>
              </a:spcBef>
              <a:spcAft>
                <a:spcPts val="0"/>
              </a:spcAft>
              <a:buNone/>
            </a:pPr>
            <a:r>
              <a:rPr lang="en-US"/>
              <a:t>- Create proposals with flexible pricing;</a:t>
            </a:r>
            <a:endParaRPr/>
          </a:p>
          <a:p>
            <a:pPr indent="0" lvl="0" marL="0" rtl="0" algn="l">
              <a:spcBef>
                <a:spcPts val="0"/>
              </a:spcBef>
              <a:spcAft>
                <a:spcPts val="0"/>
              </a:spcAft>
              <a:buNone/>
            </a:pPr>
            <a:r>
              <a:rPr lang="en-US"/>
              <a:t>- Add experts to proposals;</a:t>
            </a:r>
            <a:endParaRPr/>
          </a:p>
          <a:p>
            <a:pPr indent="0" lvl="0" marL="0" rtl="0" algn="l">
              <a:lnSpc>
                <a:spcPct val="100000"/>
              </a:lnSpc>
              <a:spcBef>
                <a:spcPts val="0"/>
              </a:spcBef>
              <a:spcAft>
                <a:spcPts val="0"/>
              </a:spcAft>
              <a:buSzPts val="1600"/>
              <a:buNone/>
            </a:pPr>
            <a:r>
              <a:t/>
            </a:r>
            <a:endParaRPr/>
          </a:p>
        </p:txBody>
      </p:sp>
      <p:pic>
        <p:nvPicPr>
          <p:cNvPr id="72" name="Google Shape;72;g3aa25e58246_0_13" title="Screenshot 2025-12-02 at 10.51.03.png"/>
          <p:cNvPicPr preferRelativeResize="0"/>
          <p:nvPr>
            <p:ph idx="3" type="pic"/>
          </p:nvPr>
        </p:nvPicPr>
        <p:blipFill rotWithShape="1">
          <a:blip r:embed="rId3">
            <a:alphaModFix/>
          </a:blip>
          <a:srcRect b="-1150" l="-27164" r="-27180" t="-631"/>
          <a:stretch/>
        </p:blipFill>
        <p:spPr>
          <a:xfrm>
            <a:off x="6272212" y="1213339"/>
            <a:ext cx="5226600" cy="5226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What makes you special?</a:t>
            </a:r>
            <a:endParaRPr/>
          </a:p>
        </p:txBody>
      </p:sp>
      <p:sp>
        <p:nvSpPr>
          <p:cNvPr id="78" name="Google Shape;78;p4"/>
          <p:cNvSpPr txBox="1"/>
          <p:nvPr>
            <p:ph idx="2" type="body"/>
          </p:nvPr>
        </p:nvSpPr>
        <p:spPr>
          <a:xfrm>
            <a:off x="348200" y="2483224"/>
            <a:ext cx="5496300" cy="348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lang="en-US"/>
              <a:t>Cortance is the fastest way for startups and product teams to hire reliable senior developers without dealing with agencies, recruiters, or freelancer chaos.</a:t>
            </a:r>
            <a:br>
              <a:rPr lang="en-US"/>
            </a:br>
            <a:br>
              <a:rPr lang="en-US"/>
            </a:br>
            <a:r>
              <a:rPr lang="en-US"/>
              <a:t>We combine AI precision with human vetting to find exactly the developers your team needs - instantly.</a:t>
            </a:r>
            <a:endParaRPr/>
          </a:p>
          <a:p>
            <a:pPr indent="0" lvl="0" marL="0" rtl="0" algn="l">
              <a:lnSpc>
                <a:spcPct val="115000"/>
              </a:lnSpc>
              <a:spcBef>
                <a:spcPts val="1400"/>
              </a:spcBef>
              <a:spcAft>
                <a:spcPts val="400"/>
              </a:spcAft>
              <a:buNone/>
            </a:pPr>
            <a:r>
              <a:rPr b="1" lang="en-US"/>
              <a:t>Describe what you need → get an precise AI selected 100% suitable developers → onboard in days. </a:t>
            </a:r>
            <a:br>
              <a:rPr b="1" lang="en-US"/>
            </a:br>
            <a:br>
              <a:rPr b="1" lang="en-US"/>
            </a:br>
            <a:r>
              <a:rPr b="1" lang="en-US"/>
              <a:t>No noise, no mismatch and irrelevant profiles, just talent that fits.</a:t>
            </a:r>
            <a:endParaRPr b="1"/>
          </a:p>
        </p:txBody>
      </p:sp>
      <p:pic>
        <p:nvPicPr>
          <p:cNvPr id="79" name="Google Shape;79;p4" title="1_-DAj8QPi-tgAM52wKozk1A.jpg"/>
          <p:cNvPicPr preferRelativeResize="0"/>
          <p:nvPr>
            <p:ph idx="3" type="pic"/>
          </p:nvPr>
        </p:nvPicPr>
        <p:blipFill rotWithShape="1">
          <a:blip r:embed="rId3">
            <a:alphaModFix/>
          </a:blip>
          <a:srcRect b="-1520" l="18771" r="13802" t="1520"/>
          <a:stretch/>
        </p:blipFill>
        <p:spPr>
          <a:xfrm>
            <a:off x="6272212" y="1213339"/>
            <a:ext cx="5226600" cy="52266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3aa25e58246_0_21"/>
          <p:cNvSpPr txBox="1"/>
          <p:nvPr>
            <p:ph idx="1" type="body"/>
          </p:nvPr>
        </p:nvSpPr>
        <p:spPr>
          <a:xfrm>
            <a:off x="335770" y="1213340"/>
            <a:ext cx="54771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What makes you special?</a:t>
            </a:r>
            <a:endParaRPr/>
          </a:p>
        </p:txBody>
      </p:sp>
      <p:sp>
        <p:nvSpPr>
          <p:cNvPr id="85" name="Google Shape;85;g3aa25e58246_0_21"/>
          <p:cNvSpPr txBox="1"/>
          <p:nvPr>
            <p:ph idx="2" type="body"/>
          </p:nvPr>
        </p:nvSpPr>
        <p:spPr>
          <a:xfrm>
            <a:off x="348200" y="2483224"/>
            <a:ext cx="5496300" cy="348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a:t>Cortance delivers three things other hiring models fail at:</a:t>
            </a:r>
            <a:endParaRPr b="1"/>
          </a:p>
          <a:p>
            <a:pPr indent="0" lvl="0" marL="0" rtl="0" algn="l">
              <a:lnSpc>
                <a:spcPct val="115000"/>
              </a:lnSpc>
              <a:spcBef>
                <a:spcPts val="1400"/>
              </a:spcBef>
              <a:spcAft>
                <a:spcPts val="0"/>
              </a:spcAft>
              <a:buNone/>
            </a:pPr>
            <a:r>
              <a:rPr b="1" lang="en-US"/>
              <a:t>🔍 Relevant matches:</a:t>
            </a:r>
            <a:r>
              <a:rPr lang="en-US"/>
              <a:t> no noise, no irrelevant CVs, only 100% fits provided by Unique AI Powered Smart Matching System;</a:t>
            </a:r>
            <a:endParaRPr/>
          </a:p>
          <a:p>
            <a:pPr indent="0" lvl="0" marL="0" rtl="0" algn="l">
              <a:lnSpc>
                <a:spcPct val="115000"/>
              </a:lnSpc>
              <a:spcBef>
                <a:spcPts val="1400"/>
              </a:spcBef>
              <a:spcAft>
                <a:spcPts val="0"/>
              </a:spcAft>
              <a:buNone/>
            </a:pPr>
            <a:r>
              <a:rPr b="1" lang="en-US"/>
              <a:t>⚡ Very fast process : </a:t>
            </a:r>
            <a:r>
              <a:rPr lang="en-US"/>
              <a:t>minutes instead of hours or days for receiving a truly fit candidate;</a:t>
            </a:r>
            <a:endParaRPr/>
          </a:p>
          <a:p>
            <a:pPr indent="0" lvl="0" marL="0" rtl="0" algn="l">
              <a:lnSpc>
                <a:spcPct val="115000"/>
              </a:lnSpc>
              <a:spcBef>
                <a:spcPts val="1400"/>
              </a:spcBef>
              <a:spcAft>
                <a:spcPts val="0"/>
              </a:spcAft>
              <a:buNone/>
            </a:pPr>
            <a:r>
              <a:rPr b="1" lang="en-US"/>
              <a:t>🤝 Reliable senior talent: </a:t>
            </a:r>
            <a:r>
              <a:rPr lang="en-US"/>
              <a:t>pre-vetted, verified, accountable candidates;</a:t>
            </a:r>
            <a:endParaRPr/>
          </a:p>
          <a:p>
            <a:pPr indent="0" lvl="0" marL="0" rtl="0" algn="l">
              <a:lnSpc>
                <a:spcPct val="115000"/>
              </a:lnSpc>
              <a:spcBef>
                <a:spcPts val="1200"/>
              </a:spcBef>
              <a:spcAft>
                <a:spcPts val="1200"/>
              </a:spcAft>
              <a:buNone/>
            </a:pPr>
            <a:r>
              <a:rPr lang="en-US"/>
              <a:t>This is the “triangle” clients keep paying for.</a:t>
            </a:r>
            <a:endParaRPr/>
          </a:p>
        </p:txBody>
      </p:sp>
      <p:pic>
        <p:nvPicPr>
          <p:cNvPr id="86" name="Google Shape;86;g3aa25e58246_0_21" title="Screenshot 2025-12-02 at 11.42.30.png"/>
          <p:cNvPicPr preferRelativeResize="0"/>
          <p:nvPr>
            <p:ph idx="3" type="pic"/>
          </p:nvPr>
        </p:nvPicPr>
        <p:blipFill rotWithShape="1">
          <a:blip r:embed="rId3">
            <a:alphaModFix/>
          </a:blip>
          <a:srcRect b="0" l="17316" r="24615" t="0"/>
          <a:stretch/>
        </p:blipFill>
        <p:spPr>
          <a:xfrm>
            <a:off x="6272212" y="1213339"/>
            <a:ext cx="5226600" cy="52266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Competition / alternatives</a:t>
            </a:r>
            <a:endParaRPr/>
          </a:p>
        </p:txBody>
      </p:sp>
      <p:pic>
        <p:nvPicPr>
          <p:cNvPr id="92" name="Google Shape;92;p5" title="Screenshot 2025-12-02 at 11.17.26.png"/>
          <p:cNvPicPr preferRelativeResize="0"/>
          <p:nvPr>
            <p:ph idx="3" type="pic"/>
          </p:nvPr>
        </p:nvPicPr>
        <p:blipFill rotWithShape="1">
          <a:blip r:embed="rId3">
            <a:alphaModFix/>
          </a:blip>
          <a:srcRect b="8734" l="7463" r="8587" t="7681"/>
          <a:stretch/>
        </p:blipFill>
        <p:spPr>
          <a:xfrm>
            <a:off x="6272212" y="1213339"/>
            <a:ext cx="5226600" cy="5226600"/>
          </a:xfrm>
          <a:prstGeom prst="ellipse">
            <a:avLst/>
          </a:prstGeom>
          <a:noFill/>
          <a:ln>
            <a:noFill/>
          </a:ln>
        </p:spPr>
      </p:pic>
      <p:graphicFrame>
        <p:nvGraphicFramePr>
          <p:cNvPr id="93" name="Google Shape;93;p5"/>
          <p:cNvGraphicFramePr/>
          <p:nvPr/>
        </p:nvGraphicFramePr>
        <p:xfrm>
          <a:off x="335775" y="2494150"/>
          <a:ext cx="3000000" cy="3000000"/>
        </p:xfrm>
        <a:graphic>
          <a:graphicData uri="http://schemas.openxmlformats.org/drawingml/2006/table">
            <a:tbl>
              <a:tblPr>
                <a:noFill/>
                <a:tableStyleId>{5408F128-5E65-44B3-AB3E-41C61E9A82A8}</a:tableStyleId>
              </a:tblPr>
              <a:tblGrid>
                <a:gridCol w="1128975"/>
                <a:gridCol w="1128975"/>
                <a:gridCol w="1128975"/>
                <a:gridCol w="1128975"/>
                <a:gridCol w="1128975"/>
              </a:tblGrid>
              <a:tr h="323475">
                <a:tc>
                  <a:txBody>
                    <a:bodyPr/>
                    <a:lstStyle/>
                    <a:p>
                      <a:pPr indent="0" lvl="0" marL="0" rtl="0" algn="ctr">
                        <a:spcBef>
                          <a:spcPts val="0"/>
                        </a:spcBef>
                        <a:spcAft>
                          <a:spcPts val="0"/>
                        </a:spcAft>
                        <a:buNone/>
                      </a:pPr>
                      <a:r>
                        <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Cortance</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Proxify</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Lemon.io</a:t>
                      </a:r>
                      <a:endParaRPr sz="1600" u="sng">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TopTal</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r>
              <a:tr h="607750">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A platform with publicly listed developers</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Yes</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Yes</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r>
              <a:tr h="892025">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An </a:t>
                      </a:r>
                      <a:r>
                        <a:rPr lang="en-US" sz="1600">
                          <a:solidFill>
                            <a:schemeClr val="lt1"/>
                          </a:solidFill>
                          <a:latin typeface="Titillium Web"/>
                          <a:ea typeface="Titillium Web"/>
                          <a:cs typeface="Titillium Web"/>
                          <a:sym typeface="Titillium Web"/>
                        </a:rPr>
                        <a:t>AI-powered matching system</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Yes</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r>
              <a:tr h="1176300">
                <a:tc>
                  <a:txBody>
                    <a:bodyPr/>
                    <a:lstStyle/>
                    <a:p>
                      <a:pPr indent="0" lvl="0" marL="0" rtl="0" algn="ctr">
                        <a:lnSpc>
                          <a:spcPct val="115000"/>
                        </a:lnSpc>
                        <a:spcBef>
                          <a:spcPts val="0"/>
                        </a:spcBef>
                        <a:spcAft>
                          <a:spcPts val="0"/>
                        </a:spcAft>
                        <a:buNone/>
                      </a:pPr>
                      <a:r>
                        <a:rPr lang="en-US" sz="1600">
                          <a:solidFill>
                            <a:schemeClr val="lt1"/>
                          </a:solidFill>
                          <a:latin typeface="Titillium Web"/>
                          <a:ea typeface="Titillium Web"/>
                          <a:cs typeface="Titillium Web"/>
                          <a:sym typeface="Titillium Web"/>
                        </a:rPr>
                        <a:t>An </a:t>
                      </a:r>
                      <a:r>
                        <a:rPr lang="en-US" sz="1600">
                          <a:solidFill>
                            <a:schemeClr val="lt1"/>
                          </a:solidFill>
                          <a:latin typeface="Titillium Web"/>
                          <a:ea typeface="Titillium Web"/>
                          <a:cs typeface="Titillium Web"/>
                          <a:sym typeface="Titillium Web"/>
                        </a:rPr>
                        <a:t>Initial 100% fit personal proposal creation</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Yes</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latin typeface="Titillium Web"/>
                          <a:ea typeface="Titillium Web"/>
                          <a:cs typeface="Titillium Web"/>
                          <a:sym typeface="Titillium Web"/>
                        </a:rPr>
                        <a:t>No</a:t>
                      </a:r>
                      <a:endParaRPr sz="1600">
                        <a:solidFill>
                          <a:schemeClr val="lt1"/>
                        </a:solidFill>
                        <a:latin typeface="Titillium Web"/>
                        <a:ea typeface="Titillium Web"/>
                        <a:cs typeface="Titillium Web"/>
                        <a:sym typeface="Titillium Web"/>
                      </a:endParaRPr>
                    </a:p>
                  </a:txBody>
                  <a:tcPr marT="19050" marB="19050" marR="28575" marL="28575" anchor="ctr">
                    <a:lnL cap="flat" cmpd="sng" w="5300">
                      <a:solidFill>
                        <a:srgbClr val="CCCCCC"/>
                      </a:solidFill>
                      <a:prstDash val="solid"/>
                      <a:round/>
                      <a:headEnd len="sm" w="sm" type="none"/>
                      <a:tailEnd len="sm" w="sm" type="none"/>
                    </a:lnL>
                    <a:lnR cap="flat" cmpd="sng" w="5300">
                      <a:solidFill>
                        <a:srgbClr val="CCCCCC"/>
                      </a:solidFill>
                      <a:prstDash val="solid"/>
                      <a:round/>
                      <a:headEnd len="sm" w="sm" type="none"/>
                      <a:tailEnd len="sm" w="sm" type="none"/>
                    </a:lnR>
                    <a:lnT cap="flat" cmpd="sng" w="5300">
                      <a:solidFill>
                        <a:srgbClr val="CCCCCC"/>
                      </a:solidFill>
                      <a:prstDash val="solid"/>
                      <a:round/>
                      <a:headEnd len="sm" w="sm" type="none"/>
                      <a:tailEnd len="sm" w="sm" type="none"/>
                    </a:lnT>
                    <a:lnB cap="flat" cmpd="sng" w="5300">
                      <a:solidFill>
                        <a:srgbClr val="CCCCCC"/>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idx="1" type="body"/>
          </p:nvPr>
        </p:nvSpPr>
        <p:spPr>
          <a:xfrm>
            <a:off x="335770" y="1213340"/>
            <a:ext cx="5477241"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Business model</a:t>
            </a:r>
            <a:endParaRPr/>
          </a:p>
        </p:txBody>
      </p:sp>
      <p:sp>
        <p:nvSpPr>
          <p:cNvPr id="99" name="Google Shape;99;p7"/>
          <p:cNvSpPr txBox="1"/>
          <p:nvPr>
            <p:ph idx="2" type="body"/>
          </p:nvPr>
        </p:nvSpPr>
        <p:spPr>
          <a:xfrm>
            <a:off x="348204" y="2073865"/>
            <a:ext cx="5496416" cy="38925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Talent-as-a-Service (TaaS) with recurring revenue, based on the margin on hours billed.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Cortance charges clients an hourly rate (e.g. $40/h), pays experts a slightly lower rate (e.g. $30/h) and keeps the spread (here: $10/h = 25% margin).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fits Cortance because we are selling ongoing capacity, not one-off hires.</a:t>
            </a:r>
            <a:endParaRPr/>
          </a:p>
          <a:p>
            <a:pPr indent="0" lvl="0" marL="0" rtl="0" algn="l">
              <a:lnSpc>
                <a:spcPct val="100000"/>
              </a:lnSpc>
              <a:spcBef>
                <a:spcPts val="0"/>
              </a:spcBef>
              <a:spcAft>
                <a:spcPts val="0"/>
              </a:spcAft>
              <a:buSzPts val="1600"/>
              <a:buNone/>
            </a:pPr>
            <a:r>
              <a:t/>
            </a:r>
            <a:endParaRPr/>
          </a:p>
        </p:txBody>
      </p:sp>
      <p:pic>
        <p:nvPicPr>
          <p:cNvPr id="100" name="Google Shape;100;p7" title="Business-Model-pic-1024x1024.png"/>
          <p:cNvPicPr preferRelativeResize="0"/>
          <p:nvPr>
            <p:ph idx="3" type="pic"/>
          </p:nvPr>
        </p:nvPicPr>
        <p:blipFill rotWithShape="1">
          <a:blip r:embed="rId3">
            <a:alphaModFix/>
          </a:blip>
          <a:srcRect b="11584" l="12761" r="11772" t="12949"/>
          <a:stretch/>
        </p:blipFill>
        <p:spPr>
          <a:xfrm>
            <a:off x="6272212" y="1213339"/>
            <a:ext cx="5226600" cy="52266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aa25e58246_0_33"/>
          <p:cNvSpPr txBox="1"/>
          <p:nvPr>
            <p:ph idx="1" type="body"/>
          </p:nvPr>
        </p:nvSpPr>
        <p:spPr>
          <a:xfrm>
            <a:off x="335770" y="1213340"/>
            <a:ext cx="54771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How does Cortance plan to succeed with this business model?</a:t>
            </a:r>
            <a:endParaRPr/>
          </a:p>
        </p:txBody>
      </p:sp>
      <p:sp>
        <p:nvSpPr>
          <p:cNvPr id="106" name="Google Shape;106;g3aa25e58246_0_33"/>
          <p:cNvSpPr txBox="1"/>
          <p:nvPr>
            <p:ph idx="2" type="body"/>
          </p:nvPr>
        </p:nvSpPr>
        <p:spPr>
          <a:xfrm>
            <a:off x="348200" y="3024648"/>
            <a:ext cx="5496300" cy="2941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By being accurate, faster, more flexible and more reliable than agencies and other platforms.</a:t>
            </a:r>
            <a:endParaRPr/>
          </a:p>
          <a:p>
            <a:pPr indent="0" lvl="0" marL="0" rtl="0" algn="l">
              <a:spcBef>
                <a:spcPts val="0"/>
              </a:spcBef>
              <a:spcAft>
                <a:spcPts val="0"/>
              </a:spcAft>
              <a:buNone/>
            </a:pPr>
            <a:r>
              <a:rPr lang="en-US"/>
              <a:t>B. Our main revenue lever isn’t the number of clients, 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many devs are active × how long they stay × our margin, so to thrive we focuses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Increasing active dev count;</a:t>
            </a:r>
            <a:endParaRPr/>
          </a:p>
          <a:p>
            <a:pPr indent="0" lvl="0" marL="0" rtl="0" algn="l">
              <a:spcBef>
                <a:spcPts val="0"/>
              </a:spcBef>
              <a:spcAft>
                <a:spcPts val="0"/>
              </a:spcAft>
              <a:buNone/>
            </a:pPr>
            <a:r>
              <a:rPr lang="en-US"/>
              <a:t>- Fill more seats per client (teams, not just individuals);</a:t>
            </a:r>
            <a:endParaRPr/>
          </a:p>
          <a:p>
            <a:pPr indent="0" lvl="0" marL="0" rtl="0" algn="l">
              <a:spcBef>
                <a:spcPts val="0"/>
              </a:spcBef>
              <a:spcAft>
                <a:spcPts val="0"/>
              </a:spcAft>
              <a:buNone/>
            </a:pPr>
            <a:r>
              <a:rPr lang="en-US"/>
              <a:t>- Keeping engagements long;</a:t>
            </a:r>
            <a:endParaRPr/>
          </a:p>
          <a:p>
            <a:pPr indent="0" lvl="0" marL="0" rtl="0" algn="l">
              <a:spcBef>
                <a:spcPts val="0"/>
              </a:spcBef>
              <a:spcAft>
                <a:spcPts val="0"/>
              </a:spcAft>
              <a:buNone/>
            </a:pPr>
            <a:r>
              <a:rPr lang="en-US"/>
              <a:t>- Maintaining healthy margins;</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SzPts val="1600"/>
              <a:buNone/>
            </a:pPr>
            <a:r>
              <a:t/>
            </a:r>
            <a:endParaRPr/>
          </a:p>
        </p:txBody>
      </p:sp>
      <p:pic>
        <p:nvPicPr>
          <p:cNvPr id="107" name="Google Shape;107;g3aa25e58246_0_33" title="Screenshot 2025-12-01 at 21.19.41.png"/>
          <p:cNvPicPr preferRelativeResize="0"/>
          <p:nvPr>
            <p:ph idx="3" type="pic"/>
          </p:nvPr>
        </p:nvPicPr>
        <p:blipFill rotWithShape="1">
          <a:blip r:embed="rId3">
            <a:alphaModFix/>
          </a:blip>
          <a:srcRect b="0" l="40857" r="14707" t="0"/>
          <a:stretch/>
        </p:blipFill>
        <p:spPr>
          <a:xfrm>
            <a:off x="6272212" y="1213339"/>
            <a:ext cx="5226600" cy="52266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ver Slide">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2019-08-29T09:17:22Z</dcterms:created>
  <dc:creator>Dolores Volkert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0x0101007D07AA6AA8C94F4C9B60AEE6F479C083</vt:lpwstr>
  </property>
  <property fmtid="{D5CDD505-2E9C-101B-9397-08002B2CF9AE}" pid="3" name="_dlc_DocIdItemGuid">
    <vt:lpwstr>0a8a2235-7c23-414d-bc11-5455752acf16</vt:lpwstr>
  </property>
  <property fmtid="{D5CDD505-2E9C-101B-9397-08002B2CF9AE}" pid="4" name="Order">
    <vt:r8>71400.0</vt:r8>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y fmtid="{D5CDD505-2E9C-101B-9397-08002B2CF9AE}" pid="8" name="MSIP_Label_defa4170-0d19-0005-0004-bc88714345d2_Enabled">
    <vt:lpwstr>true</vt:lpwstr>
  </property>
  <property fmtid="{D5CDD505-2E9C-101B-9397-08002B2CF9AE}" pid="9" name="MSIP_Label_defa4170-0d19-0005-0004-bc88714345d2_SetDate">
    <vt:lpwstr>2025-11-14T08:56:46Z</vt:lpwstr>
  </property>
  <property fmtid="{D5CDD505-2E9C-101B-9397-08002B2CF9AE}" pid="10" name="MSIP_Label_defa4170-0d19-0005-0004-bc88714345d2_Method">
    <vt:lpwstr>Standard</vt:lpwstr>
  </property>
  <property fmtid="{D5CDD505-2E9C-101B-9397-08002B2CF9AE}" pid="11" name="MSIP_Label_defa4170-0d19-0005-0004-bc88714345d2_Name">
    <vt:lpwstr>defa4170-0d19-0005-0004-bc88714345d2</vt:lpwstr>
  </property>
  <property fmtid="{D5CDD505-2E9C-101B-9397-08002B2CF9AE}" pid="12" name="MSIP_Label_defa4170-0d19-0005-0004-bc88714345d2_SiteId">
    <vt:lpwstr>550d8748-5576-42ef-8e7a-32baa3f16806</vt:lpwstr>
  </property>
  <property fmtid="{D5CDD505-2E9C-101B-9397-08002B2CF9AE}" pid="13" name="MSIP_Label_defa4170-0d19-0005-0004-bc88714345d2_ActionId">
    <vt:lpwstr>0bc0fc67-97a0-445c-a1dd-2a1149ff524d</vt:lpwstr>
  </property>
  <property fmtid="{D5CDD505-2E9C-101B-9397-08002B2CF9AE}" pid="14" name="MSIP_Label_defa4170-0d19-0005-0004-bc88714345d2_ContentBits">
    <vt:lpwstr>0</vt:lpwstr>
  </property>
  <property fmtid="{D5CDD505-2E9C-101B-9397-08002B2CF9AE}" pid="15" name="MSIP_Label_defa4170-0d19-0005-0004-bc88714345d2_Tag">
    <vt:lpwstr>10, 3, 0, 1</vt:lpwstr>
  </property>
</Properties>
</file>